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p15="http://schemas.microsoft.com/office/powerpoint/2012/main" embedTrueTypeFonts="1" strictFirstAndLastChars="0" autoCompressPictures="0" saveSubsetFonts="1">
  <p:sldMasterIdLst>
    <p:sldMasterId r:id="rId1" id="2147483676"/>
  </p:sldMasterIdLst>
  <p:notesMasterIdLst>
    <p:notesMasterId r:id="rId17"/>
  </p:notesMasterIdLst>
  <p:sldIdLst>
    <p:sldId r:id="rId2" id="328"/>
    <p:sldId r:id="rId3" id="257"/>
    <p:sldId r:id="rId4" id="329"/>
    <p:sldId r:id="rId5" id="333"/>
    <p:sldId r:id="rId6" id="344"/>
    <p:sldId r:id="rId7" id="332"/>
    <p:sldId r:id="rId8" id="345"/>
    <p:sldId r:id="rId9" id="346"/>
    <p:sldId r:id="rId10" id="347"/>
    <p:sldId r:id="rId11" id="348"/>
    <p:sldId r:id="rId12" id="349"/>
    <p:sldId r:id="rId13" id="350"/>
    <p:sldId r:id="rId14" id="352"/>
    <p:sldId r:id="rId15" id="353"/>
    <p:sldId r:id="rId16" id="330"/>
  </p:sldIdLst>
  <p:sldSz cx="9144000" cy="6858000" type="screen4x3"/>
  <p:notesSz cx="6858000" cy="9144000"/>
  <p:embeddedFontLst>
    <p:embeddedFont>
      <p:font charset="0" panose="020B0604020202020204" typeface="Roboto Condensed"/>
      <p:regular r:id="rId18"/>
      <p:bold r:id="rId19"/>
      <p:italic r:id="rId20"/>
      <p:boldItalic r:id="rId21"/>
    </p:embeddedFont>
    <p:embeddedFont>
      <p:font charset="0" panose="020B0604020202020204" typeface="Bebas Neue"/>
      <p:regular r:id="rId22"/>
    </p:embeddedFont>
    <p:embeddedFont>
      <p:font charset="0" panose="020B0604020202020204" typeface="Franklin Gothic"/>
      <p:regular r:id="rId23"/>
      <p:bold r:id="rId24"/>
      <p:italic r:id="rId25"/>
      <p:boldItalic r:id="rId26"/>
    </p:embeddedFont>
    <p:embeddedFont>
      <p:font charset="0" panose="020B0604020202020204" typeface="Roboto Mono"/>
      <p:regular r:id="rId27"/>
      <p:bold r:id="rId28"/>
      <p:italic r:id="rId29"/>
      <p:boldItalic r:id="rId30"/>
    </p:embeddedFont>
    <p:embeddedFont>
      <p:font charset="0" panose="020F0502020204030204" pitchFamily="34" typeface="Calibri"/>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cap="none" u="none" sz="1400" strike="noStrike" i="0">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cap="none" u="none" sz="1400" strike="noStrike" i="0">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cap="none" u="none" sz="1400" strike="noStrike" i="0">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cap="none" u="none" sz="1400" strike="noStrike" i="0">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cap="none" u="none" sz="1400" strike="noStrike" i="0">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cap="none" u="none" sz="1400" strike="noStrike" i="0">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cap="none" u="none" sz="1400" strike="noStrike" i="0">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cap="none" u="none" sz="1400" strike="noStrike" i="0">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cap="none" u="none" sz="1400" strike="noStrike" i="0">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orient="horz" pos="2160" id="1">
          <p15:clr>
            <a:srgbClr val="A4A3A4"/>
          </p15:clr>
        </p15:guide>
        <p15:guide pos="2880" id="2">
          <p15:clr>
            <a:srgbClr val="A4A3A4"/>
          </p15:clr>
        </p15:guide>
      </p15:sldGuideLst>
    </p:ext>
    <p:ext uri="http://customooxmlschemas.google.com/">
      <go:slidesCustomData xmlns:go="http://customooxmlschemas.google.com/" roundtripDataSignature="AMtx7mjnQrj/l4hxQW13fjIYOAzBgUpI/g==" r:id="rId40"/>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clrIdx="0" initials="" lastIdx="1" name="Osvaldo alfredo Rodriguez Veas" id="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D5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50" autoAdjust="0"/>
    <p:restoredTop sz="94552" autoAdjust="0"/>
  </p:normalViewPr>
  <p:slideViewPr>
    <p:cSldViewPr snapToGrid="0" snapToObjects="1">
      <p:cViewPr varScale="1">
        <p:scale>
          <a:sx n="66" d="100"/>
          <a:sy n="66" d="100"/>
        </p:scale>
        <p:origin x="1140" y="3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40" Type="http://customschemas.google.com/relationships/presentationmetadata" Target="meta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xmlns:p15="http://schemas.microsoft.com/office/powerpoint/2012/main">
  <p:cm dt="2020-01-31T09:54:59.473" authorId="0" idx="1">
    <p:pos x="734" y="2441"/>
    <p:text>Cambiar por "El valor ingresado no es válido" o bien poner tilde en la o (ocurrió)</p:text>
    <p:extLst>
      <p:ext uri="{C676402C-5697-4E1C-873F-D02D1690AC5C}">
        <p15:threadingInfo timeZoneBias="0"/>
      </p:ext>
      <p:ext uri="http://customooxmlschemas.google.com/">
        <go:slidesCustomData xmlns:go="http://customooxmlschemas.google.com/" commentPostId="AAAAEJmWBCk"/>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339709a3a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6339709a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3168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4">
  <p:cSld name="Encabezado de sección 4">
    <p:bg>
      <p:bgPr>
        <a:solidFill>
          <a:schemeClr val="accent3"/>
        </a:solidFill>
        <a:effectLst/>
      </p:bgPr>
    </p:bg>
    <p:spTree>
      <p:nvGrpSpPr>
        <p:cNvPr id="1" name="Shape 35"/>
        <p:cNvGrpSpPr/>
        <p:nvPr/>
      </p:nvGrpSpPr>
      <p:grpSpPr>
        <a:xfrm>
          <a:off x="0" y="0"/>
          <a:ext cx="0" cy="0"/>
          <a:chOff x="0" y="0"/>
          <a:chExt cx="0" cy="0"/>
        </a:xfrm>
      </p:grpSpPr>
      <p:sp>
        <p:nvSpPr>
          <p:cNvPr id="36" name="Google Shape;36;p6"/>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7" name="Google Shape;37;p6"/>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8" name="Google Shape;38;p6" descr="Imagen que contiene persona, foto, hombre, mujer&#10;&#10;Descripción generada automáticamente"/>
          <p:cNvPicPr preferRelativeResize="0"/>
          <p:nvPr/>
        </p:nvPicPr>
        <p:blipFill rotWithShape="1">
          <a:blip r:embed="rId3">
            <a:alphaModFix/>
          </a:blip>
          <a:srcRect r="1635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40" name="Google Shape;40;p6"/>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4" userDrawn="1">
  <p:cSld name="Título y objetos 4">
    <p:spTree>
      <p:nvGrpSpPr>
        <p:cNvPr id="1" name="Shape 107"/>
        <p:cNvGrpSpPr/>
        <p:nvPr/>
      </p:nvGrpSpPr>
      <p:grpSpPr>
        <a:xfrm>
          <a:off x="0" y="0"/>
          <a:ext cx="0" cy="0"/>
          <a:chOff x="0" y="0"/>
          <a:chExt cx="0" cy="0"/>
        </a:xfrm>
      </p:grpSpPr>
      <p:sp>
        <p:nvSpPr>
          <p:cNvPr id="109" name="Google Shape;109;p17"/>
          <p:cNvSpPr/>
          <p:nvPr/>
        </p:nvSpPr>
        <p:spPr>
          <a:xfrm>
            <a:off x="770850" y="212725"/>
            <a:ext cx="903600" cy="813000"/>
          </a:xfrm>
          <a:prstGeom prst="parallelogram">
            <a:avLst>
              <a:gd name="adj" fmla="val 45310"/>
            </a:avLst>
          </a:prstGeom>
          <a:solidFill>
            <a:srgbClr val="BE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146422" y="212725"/>
            <a:ext cx="903600" cy="813000"/>
          </a:xfrm>
          <a:prstGeom prst="parallelogram">
            <a:avLst>
              <a:gd name="adj" fmla="val 45310"/>
            </a:avLst>
          </a:prstGeom>
          <a:gradFill>
            <a:gsLst>
              <a:gs pos="0">
                <a:srgbClr val="FFFFFF"/>
              </a:gs>
              <a:gs pos="65000">
                <a:schemeClr val="accent3"/>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7"/>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14" name="Google Shape;114;p17"/>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id="{66000D04-C10D-E74D-BD69-F15BCBCB23CB}"/>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id="{CFC8E6A0-23C5-B947-94E4-E744F76CED42}"/>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id="{7597FF83-28B2-D447-8C51-BAB390C7D7B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79" r:id="rId1"/>
    <p:sldLayoutId id="2147483678" r:id="rId2"/>
    <p:sldLayoutId id="2147483677" r:id="rId3"/>
    <p:sldLayoutId id="2147483682" r:id="rId4"/>
    <p:sldLayoutId id="214748368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5541263" y="3476150"/>
            <a:ext cx="3459111" cy="1603200"/>
          </a:xfrm>
        </p:spPr>
        <p:txBody>
          <a:bodyPr anchor="ctr"/>
          <a:lstStyle/>
          <a:p>
            <a:pPr algn="ctr"/>
            <a:r>
              <a:rPr lang="es-ES_tradnl" dirty="0" smtClean="0"/>
              <a:t>Ciclos </a:t>
            </a:r>
            <a:endParaRPr lang="es-ES_tradnl" dirty="0"/>
          </a:p>
        </p:txBody>
      </p:sp>
      <p:sp>
        <p:nvSpPr>
          <p:cNvPr id="3" name="2 CuadroTexto"/>
          <p:cNvSpPr txBox="1"/>
          <p:nvPr/>
        </p:nvSpPr>
        <p:spPr>
          <a:xfrm>
            <a:off x="4816700" y="1764406"/>
            <a:ext cx="3734872" cy="1558343"/>
          </a:xfrm>
          <a:prstGeom prst="rect">
            <a:avLst/>
          </a:prstGeom>
          <a:noFill/>
          <a:ln>
            <a:noFill/>
          </a:ln>
        </p:spPr>
        <p:txBody>
          <a:bodyPr spcFirstLastPara="1" wrap="square" lIns="91425" tIns="45700" rIns="91425" bIns="45700" rtlCol="0" anchor="t" anchorCtr="0">
            <a:noAutofit/>
          </a:bodyPr>
          <a:lstStyle/>
          <a:p>
            <a:pPr algn="ctr"/>
            <a:r>
              <a:rPr lang="es-ES" sz="6000" dirty="0" smtClean="0">
                <a:solidFill>
                  <a:schemeClr val="bg1"/>
                </a:solidFill>
                <a:latin typeface="Calibri" pitchFamily="34" charset="0"/>
                <a:cs typeface="Calibri" pitchFamily="34" charset="0"/>
              </a:rPr>
              <a:t>Unidad 3</a:t>
            </a:r>
            <a:endParaRPr lang="es-ES" sz="6000"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3572879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DD503"/>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10</a:t>
            </a:fld>
            <a:endParaRPr lang="en-US"/>
          </a:p>
        </p:txBody>
      </p:sp>
      <p:sp>
        <p:nvSpPr>
          <p:cNvPr id="5" name="Marcador de texto 4">
            <a:extLst>
              <a:ext uri="{FF2B5EF4-FFF2-40B4-BE49-F238E27FC236}">
                <a16:creationId xmlns:a16="http://schemas.microsoft.com/office/drawing/2014/main" id="{21BE33DD-E9D8-DB4D-9779-5A86C4A348CE}"/>
              </a:ext>
            </a:extLst>
          </p:cNvPr>
          <p:cNvSpPr>
            <a:spLocks noGrp="1"/>
          </p:cNvSpPr>
          <p:nvPr>
            <p:ph type="body" sz="quarter" idx="12"/>
          </p:nvPr>
        </p:nvSpPr>
        <p:spPr>
          <a:xfrm>
            <a:off x="560387" y="1202518"/>
            <a:ext cx="8023225" cy="665749"/>
          </a:xfrm>
          <a:solidFill>
            <a:schemeClr val="accent3">
              <a:lumMod val="75000"/>
            </a:schemeClr>
          </a:solidFill>
        </p:spPr>
        <p:txBody>
          <a:bodyPr/>
          <a:lstStyle/>
          <a:p>
            <a:r>
              <a:rPr lang="es-ES_tradnl" sz="4000" dirty="0" smtClean="0"/>
              <a:t>FUNCION TRY</a:t>
            </a:r>
            <a:endParaRPr lang="es-ES_tradnl" sz="4000" dirty="0"/>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dirty="0" smtClean="0">
                <a:solidFill>
                  <a:srgbClr val="BDD503"/>
                </a:solidFill>
              </a:rPr>
              <a:t>VALIDACIÓN Y MENÚ</a:t>
            </a:r>
            <a:endParaRPr lang="es-ES_tradnl" dirty="0">
              <a:solidFill>
                <a:srgbClr val="BDD503"/>
              </a:solidFill>
            </a:endParaRPr>
          </a:p>
        </p:txBody>
      </p:sp>
      <p:sp>
        <p:nvSpPr>
          <p:cNvPr id="10" name="Marcador de texto 3">
            <a:extLst>
              <a:ext uri="{FF2B5EF4-FFF2-40B4-BE49-F238E27FC236}">
                <a16:creationId xmlns:a16="http://schemas.microsoft.com/office/drawing/2014/main" id="{D4C546FB-96FD-404F-AF42-634EBF5B0DF0}"/>
              </a:ext>
            </a:extLst>
          </p:cNvPr>
          <p:cNvSpPr>
            <a:spLocks noGrp="1"/>
          </p:cNvSpPr>
          <p:nvPr>
            <p:ph type="body" sz="quarter" idx="11"/>
          </p:nvPr>
        </p:nvSpPr>
        <p:spPr>
          <a:xfrm>
            <a:off x="423227" y="1499616"/>
            <a:ext cx="8023225" cy="2275770"/>
          </a:xfrm>
        </p:spPr>
        <p:txBody>
          <a:bodyPr/>
          <a:lstStyle/>
          <a:p>
            <a:pPr algn="just"/>
            <a:r>
              <a:rPr lang="es-ES_tradnl" sz="3000" dirty="0" smtClean="0"/>
              <a:t> </a:t>
            </a:r>
          </a:p>
          <a:p>
            <a:pPr algn="just"/>
            <a:r>
              <a:rPr lang="es-ES_tradnl" sz="3000" dirty="0" smtClean="0"/>
              <a:t>Los resultados son :</a:t>
            </a:r>
          </a:p>
          <a:p>
            <a:pPr algn="just"/>
            <a:endParaRPr lang="es-ES_tradnl" sz="3000" dirty="0" smtClean="0"/>
          </a:p>
          <a:p>
            <a:pPr algn="just"/>
            <a:endParaRPr lang="es-ES_tradnl" sz="3000" dirty="0" smtClean="0"/>
          </a:p>
        </p:txBody>
      </p:sp>
      <p:pic>
        <p:nvPicPr>
          <p:cNvPr id="12290" name="Picture 2"/>
          <p:cNvPicPr>
            <a:picLocks noChangeAspect="1" noChangeArrowheads="1"/>
          </p:cNvPicPr>
          <p:nvPr/>
        </p:nvPicPr>
        <p:blipFill>
          <a:blip r:embed="rId2"/>
          <a:srcRect/>
          <a:stretch>
            <a:fillRect/>
          </a:stretch>
        </p:blipFill>
        <p:spPr bwMode="auto">
          <a:xfrm>
            <a:off x="560387" y="3775386"/>
            <a:ext cx="3638550" cy="1895475"/>
          </a:xfrm>
          <a:prstGeom prst="rect">
            <a:avLst/>
          </a:prstGeom>
          <a:noFill/>
          <a:ln w="9525">
            <a:noFill/>
            <a:miter lim="800000"/>
            <a:headEnd/>
            <a:tailEnd/>
          </a:ln>
          <a:effectLst/>
        </p:spPr>
      </p:pic>
      <p:cxnSp>
        <p:nvCxnSpPr>
          <p:cNvPr id="9" name="8 Conector recto de flecha"/>
          <p:cNvCxnSpPr/>
          <p:nvPr/>
        </p:nvCxnSpPr>
        <p:spPr>
          <a:xfrm rot="10800000" flipV="1">
            <a:off x="4037163" y="3062376"/>
            <a:ext cx="1552755" cy="8540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Marcador de texto 3">
            <a:extLst>
              <a:ext uri="{FF2B5EF4-FFF2-40B4-BE49-F238E27FC236}">
                <a16:creationId xmlns:a16="http://schemas.microsoft.com/office/drawing/2014/main" id="{D4C546FB-96FD-404F-AF42-634EBF5B0DF0}"/>
              </a:ext>
            </a:extLst>
          </p:cNvPr>
          <p:cNvSpPr txBox="1">
            <a:spLocks/>
          </p:cNvSpPr>
          <p:nvPr/>
        </p:nvSpPr>
        <p:spPr>
          <a:xfrm>
            <a:off x="5390759" y="2402720"/>
            <a:ext cx="3192853" cy="858054"/>
          </a:xfrm>
          <a:prstGeom prst="rect">
            <a:avLst/>
          </a:prstGeom>
          <a:noFill/>
          <a:ln>
            <a:noFill/>
          </a:ln>
        </p:spPr>
        <p:txBody>
          <a:bodyPr spcFirstLastPara="1" wrap="square" lIns="90000" tIns="45700" rIns="91425" bIns="45700" anchor="ctr" anchorCtr="0">
            <a:noAutofit/>
          </a:bodyPr>
          <a:lstStyle/>
          <a:p>
            <a:pPr marL="50800" marR="0" lvl="0" indent="0" algn="just" defTabSz="914400" rtl="0" eaLnBrk="1" fontAlgn="auto" latinLnBrk="0" hangingPunct="1">
              <a:lnSpc>
                <a:spcPct val="90000"/>
              </a:lnSpc>
              <a:spcBef>
                <a:spcPts val="1000"/>
              </a:spcBef>
              <a:spcAft>
                <a:spcPts val="0"/>
              </a:spcAft>
              <a:buClr>
                <a:srgbClr val="DE3075"/>
              </a:buClr>
              <a:buSzPts val="2800"/>
              <a:buFont typeface="Franklin Gothic"/>
              <a:buNone/>
              <a:tabLst/>
              <a:defRPr/>
            </a:pPr>
            <a:r>
              <a:rPr kumimoji="0" lang="es-ES_tradnl" sz="3000" b="0" i="0" u="none" strike="noStrike" kern="0" cap="none" spc="0" normalizeH="0" baseline="0" noProof="0" dirty="0" smtClean="0">
                <a:ln>
                  <a:noFill/>
                </a:ln>
                <a:solidFill>
                  <a:schemeClr val="bg1"/>
                </a:solidFill>
                <a:effectLst/>
                <a:uLnTx/>
                <a:uFillTx/>
                <a:latin typeface="Calibri" panose="020F0502020204030204" pitchFamily="34" charset="0"/>
                <a:ea typeface="Franklin Gothic"/>
                <a:cs typeface="Calibri" panose="020F0502020204030204" pitchFamily="34" charset="0"/>
                <a:sym typeface="Franklin Gothic"/>
              </a:rPr>
              <a:t> </a:t>
            </a:r>
          </a:p>
          <a:p>
            <a:pPr marL="50800" marR="0" lvl="0" indent="0" algn="just" defTabSz="914400" rtl="0" eaLnBrk="1" fontAlgn="auto" latinLnBrk="0" hangingPunct="1">
              <a:lnSpc>
                <a:spcPct val="90000"/>
              </a:lnSpc>
              <a:spcBef>
                <a:spcPts val="1000"/>
              </a:spcBef>
              <a:spcAft>
                <a:spcPts val="0"/>
              </a:spcAft>
              <a:buClr>
                <a:srgbClr val="DE3075"/>
              </a:buClr>
              <a:buSzPts val="2800"/>
              <a:buFont typeface="Franklin Gothic"/>
              <a:buNone/>
              <a:tabLst/>
              <a:defRPr/>
            </a:pPr>
            <a:r>
              <a:rPr lang="es-ES_tradnl" sz="2500" dirty="0" smtClean="0">
                <a:solidFill>
                  <a:schemeClr val="bg1"/>
                </a:solidFill>
                <a:latin typeface="Calibri" panose="020F0502020204030204" pitchFamily="34" charset="0"/>
                <a:ea typeface="Franklin Gothic"/>
                <a:cs typeface="Calibri" panose="020F0502020204030204" pitchFamily="34" charset="0"/>
                <a:sym typeface="Franklin Gothic"/>
              </a:rPr>
              <a:t>Este caso actúa </a:t>
            </a:r>
            <a:r>
              <a:rPr lang="es-ES_tradnl" sz="2500" dirty="0" err="1" smtClean="0">
                <a:solidFill>
                  <a:schemeClr val="bg1"/>
                </a:solidFill>
                <a:latin typeface="Calibri" panose="020F0502020204030204" pitchFamily="34" charset="0"/>
                <a:ea typeface="Franklin Gothic"/>
                <a:cs typeface="Calibri" panose="020F0502020204030204" pitchFamily="34" charset="0"/>
                <a:sym typeface="Franklin Gothic"/>
              </a:rPr>
              <a:t>Except</a:t>
            </a:r>
            <a:r>
              <a:rPr lang="es-ES_tradnl" sz="2500" dirty="0" smtClean="0">
                <a:solidFill>
                  <a:schemeClr val="bg1"/>
                </a:solidFill>
                <a:latin typeface="Calibri" panose="020F0502020204030204" pitchFamily="34" charset="0"/>
                <a:ea typeface="Franklin Gothic"/>
                <a:cs typeface="Calibri" panose="020F0502020204030204" pitchFamily="34" charset="0"/>
                <a:sym typeface="Franklin Gothic"/>
              </a:rPr>
              <a:t> del Try</a:t>
            </a:r>
            <a:endParaRPr kumimoji="0" lang="es-ES_tradnl" sz="2500" b="0" i="0" u="none" strike="noStrike" kern="0" cap="none" spc="0" normalizeH="0" baseline="0" noProof="0" dirty="0" smtClean="0">
              <a:ln>
                <a:noFill/>
              </a:ln>
              <a:solidFill>
                <a:schemeClr val="bg1"/>
              </a:solidFill>
              <a:effectLst/>
              <a:uLnTx/>
              <a:uFillTx/>
              <a:latin typeface="Calibri" panose="020F0502020204030204" pitchFamily="34" charset="0"/>
              <a:ea typeface="Franklin Gothic"/>
              <a:cs typeface="Calibri" panose="020F0502020204030204" pitchFamily="34" charset="0"/>
              <a:sym typeface="Franklin Gothic"/>
            </a:endParaRPr>
          </a:p>
          <a:p>
            <a:pPr marL="50800" marR="0" lvl="0" indent="0" algn="just" defTabSz="914400" rtl="0" eaLnBrk="1" fontAlgn="auto" latinLnBrk="0" hangingPunct="1">
              <a:lnSpc>
                <a:spcPct val="90000"/>
              </a:lnSpc>
              <a:spcBef>
                <a:spcPts val="1000"/>
              </a:spcBef>
              <a:spcAft>
                <a:spcPts val="0"/>
              </a:spcAft>
              <a:buClr>
                <a:srgbClr val="DE3075"/>
              </a:buClr>
              <a:buSzPts val="2800"/>
              <a:buFont typeface="Franklin Gothic"/>
              <a:buNone/>
              <a:tabLst/>
              <a:defRPr/>
            </a:pPr>
            <a:endParaRPr kumimoji="0" lang="es-ES_tradnl" sz="3000" b="0" i="0" u="none" strike="noStrike" kern="0" cap="none" spc="0" normalizeH="0" baseline="0" noProof="0" dirty="0" smtClean="0">
              <a:ln>
                <a:noFill/>
              </a:ln>
              <a:solidFill>
                <a:schemeClr val="bg1"/>
              </a:solidFill>
              <a:effectLst/>
              <a:uLnTx/>
              <a:uFillTx/>
              <a:latin typeface="Calibri" panose="020F0502020204030204" pitchFamily="34" charset="0"/>
              <a:ea typeface="Franklin Gothic"/>
              <a:cs typeface="Calibri" panose="020F0502020204030204" pitchFamily="34" charset="0"/>
              <a:sym typeface="Franklin Gothic"/>
            </a:endParaRPr>
          </a:p>
          <a:p>
            <a:pPr marL="50800" marR="0" lvl="0" indent="0" algn="just" defTabSz="914400" rtl="0" eaLnBrk="1" fontAlgn="auto" latinLnBrk="0" hangingPunct="1">
              <a:lnSpc>
                <a:spcPct val="90000"/>
              </a:lnSpc>
              <a:spcBef>
                <a:spcPts val="1000"/>
              </a:spcBef>
              <a:spcAft>
                <a:spcPts val="0"/>
              </a:spcAft>
              <a:buClr>
                <a:srgbClr val="DE3075"/>
              </a:buClr>
              <a:buSzPts val="2800"/>
              <a:buFont typeface="Franklin Gothic"/>
              <a:buNone/>
              <a:tabLst/>
              <a:defRPr/>
            </a:pPr>
            <a:endParaRPr kumimoji="0" lang="es-ES_tradnl" sz="3000" b="0" i="0" u="none" strike="noStrike" kern="0" cap="none" spc="0" normalizeH="0" baseline="0" noProof="0" dirty="0" smtClean="0">
              <a:ln>
                <a:noFill/>
              </a:ln>
              <a:solidFill>
                <a:schemeClr val="bg1"/>
              </a:solidFill>
              <a:effectLst/>
              <a:uLnTx/>
              <a:uFillTx/>
              <a:latin typeface="Calibri" panose="020F0502020204030204" pitchFamily="34" charset="0"/>
              <a:ea typeface="Franklin Gothic"/>
              <a:cs typeface="Calibri" panose="020F0502020204030204" pitchFamily="34" charset="0"/>
              <a:sym typeface="Franklin Gothic"/>
            </a:endParaRPr>
          </a:p>
        </p:txBody>
      </p:sp>
      <p:cxnSp>
        <p:nvCxnSpPr>
          <p:cNvPr id="12" name="11 Conector recto de flecha"/>
          <p:cNvCxnSpPr/>
          <p:nvPr/>
        </p:nvCxnSpPr>
        <p:spPr>
          <a:xfrm rot="10800000" flipV="1">
            <a:off x="4037163" y="3916392"/>
            <a:ext cx="1552755" cy="85401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13" name="Marcador de texto 3">
            <a:extLst>
              <a:ext uri="{FF2B5EF4-FFF2-40B4-BE49-F238E27FC236}">
                <a16:creationId xmlns:a16="http://schemas.microsoft.com/office/drawing/2014/main" id="{D4C546FB-96FD-404F-AF42-634EBF5B0DF0}"/>
              </a:ext>
            </a:extLst>
          </p:cNvPr>
          <p:cNvSpPr txBox="1">
            <a:spLocks/>
          </p:cNvSpPr>
          <p:nvPr/>
        </p:nvSpPr>
        <p:spPr>
          <a:xfrm>
            <a:off x="5477780" y="3763397"/>
            <a:ext cx="3192853" cy="858054"/>
          </a:xfrm>
          <a:prstGeom prst="rect">
            <a:avLst/>
          </a:prstGeom>
          <a:noFill/>
          <a:ln>
            <a:noFill/>
          </a:ln>
        </p:spPr>
        <p:txBody>
          <a:bodyPr spcFirstLastPara="1" wrap="square" lIns="90000" tIns="45700" rIns="91425" bIns="45700" anchor="ctr" anchorCtr="0">
            <a:noAutofit/>
          </a:bodyPr>
          <a:lstStyle/>
          <a:p>
            <a:pPr marL="50800" marR="0" lvl="0" indent="0" algn="just" defTabSz="914400" rtl="0" eaLnBrk="1" fontAlgn="auto" latinLnBrk="0" hangingPunct="1">
              <a:lnSpc>
                <a:spcPct val="90000"/>
              </a:lnSpc>
              <a:spcBef>
                <a:spcPts val="1000"/>
              </a:spcBef>
              <a:spcAft>
                <a:spcPts val="0"/>
              </a:spcAft>
              <a:buClr>
                <a:srgbClr val="DE3075"/>
              </a:buClr>
              <a:buSzPts val="2800"/>
              <a:buFont typeface="Franklin Gothic"/>
              <a:buNone/>
              <a:tabLst/>
              <a:defRPr/>
            </a:pPr>
            <a:r>
              <a:rPr kumimoji="0" lang="es-ES_tradnl" sz="3000" b="0" i="0" u="none" strike="noStrike" kern="0" cap="none" spc="0" normalizeH="0" baseline="0" noProof="0" dirty="0" smtClean="0">
                <a:ln>
                  <a:noFill/>
                </a:ln>
                <a:solidFill>
                  <a:schemeClr val="bg1"/>
                </a:solidFill>
                <a:effectLst/>
                <a:uLnTx/>
                <a:uFillTx/>
                <a:latin typeface="Calibri" panose="020F0502020204030204" pitchFamily="34" charset="0"/>
                <a:ea typeface="Franklin Gothic"/>
                <a:cs typeface="Calibri" panose="020F0502020204030204" pitchFamily="34" charset="0"/>
                <a:sym typeface="Franklin Gothic"/>
              </a:rPr>
              <a:t> </a:t>
            </a:r>
          </a:p>
          <a:p>
            <a:pPr marL="50800" marR="0" lvl="0" indent="0" algn="just" defTabSz="914400" rtl="0" eaLnBrk="1" fontAlgn="auto" latinLnBrk="0" hangingPunct="1">
              <a:lnSpc>
                <a:spcPct val="90000"/>
              </a:lnSpc>
              <a:spcBef>
                <a:spcPts val="1000"/>
              </a:spcBef>
              <a:spcAft>
                <a:spcPts val="0"/>
              </a:spcAft>
              <a:buClr>
                <a:srgbClr val="DE3075"/>
              </a:buClr>
              <a:buSzPts val="2800"/>
              <a:buFont typeface="Franklin Gothic"/>
              <a:buNone/>
              <a:tabLst/>
              <a:defRPr/>
            </a:pPr>
            <a:r>
              <a:rPr lang="es-ES_tradnl" sz="2500" dirty="0" smtClean="0">
                <a:solidFill>
                  <a:schemeClr val="bg1"/>
                </a:solidFill>
                <a:latin typeface="Calibri" panose="020F0502020204030204" pitchFamily="34" charset="0"/>
                <a:ea typeface="Franklin Gothic"/>
                <a:cs typeface="Calibri" panose="020F0502020204030204" pitchFamily="34" charset="0"/>
                <a:sym typeface="Franklin Gothic"/>
              </a:rPr>
              <a:t>Este caso actúa las condiciones del </a:t>
            </a:r>
            <a:r>
              <a:rPr lang="es-ES_tradnl" sz="2500" dirty="0" err="1" smtClean="0">
                <a:solidFill>
                  <a:schemeClr val="bg1"/>
                </a:solidFill>
                <a:latin typeface="Calibri" panose="020F0502020204030204" pitchFamily="34" charset="0"/>
                <a:ea typeface="Franklin Gothic"/>
                <a:cs typeface="Calibri" panose="020F0502020204030204" pitchFamily="34" charset="0"/>
                <a:sym typeface="Franklin Gothic"/>
              </a:rPr>
              <a:t>while</a:t>
            </a:r>
            <a:endParaRPr kumimoji="0" lang="es-ES_tradnl" sz="2500" b="0" i="0" u="none" strike="noStrike" kern="0" cap="none" spc="0" normalizeH="0" baseline="0" noProof="0" dirty="0" smtClean="0">
              <a:ln>
                <a:noFill/>
              </a:ln>
              <a:solidFill>
                <a:schemeClr val="bg1"/>
              </a:solidFill>
              <a:effectLst/>
              <a:uLnTx/>
              <a:uFillTx/>
              <a:latin typeface="Calibri" panose="020F0502020204030204" pitchFamily="34" charset="0"/>
              <a:ea typeface="Franklin Gothic"/>
              <a:cs typeface="Calibri" panose="020F0502020204030204" pitchFamily="34" charset="0"/>
              <a:sym typeface="Franklin Gothic"/>
            </a:endParaRPr>
          </a:p>
          <a:p>
            <a:pPr marL="50800" marR="0" lvl="0" indent="0" algn="just" defTabSz="914400" rtl="0" eaLnBrk="1" fontAlgn="auto" latinLnBrk="0" hangingPunct="1">
              <a:lnSpc>
                <a:spcPct val="90000"/>
              </a:lnSpc>
              <a:spcBef>
                <a:spcPts val="1000"/>
              </a:spcBef>
              <a:spcAft>
                <a:spcPts val="0"/>
              </a:spcAft>
              <a:buClr>
                <a:srgbClr val="DE3075"/>
              </a:buClr>
              <a:buSzPts val="2800"/>
              <a:buFont typeface="Franklin Gothic"/>
              <a:buNone/>
              <a:tabLst/>
              <a:defRPr/>
            </a:pPr>
            <a:endParaRPr kumimoji="0" lang="es-ES_tradnl" sz="3000" b="0" i="0" u="none" strike="noStrike" kern="0" cap="none" spc="0" normalizeH="0" baseline="0" noProof="0" dirty="0" smtClean="0">
              <a:ln>
                <a:noFill/>
              </a:ln>
              <a:solidFill>
                <a:schemeClr val="bg1"/>
              </a:solidFill>
              <a:effectLst/>
              <a:uLnTx/>
              <a:uFillTx/>
              <a:latin typeface="Calibri" panose="020F0502020204030204" pitchFamily="34" charset="0"/>
              <a:ea typeface="Franklin Gothic"/>
              <a:cs typeface="Calibri" panose="020F0502020204030204" pitchFamily="34" charset="0"/>
              <a:sym typeface="Franklin Gothic"/>
            </a:endParaRPr>
          </a:p>
          <a:p>
            <a:pPr marL="50800" marR="0" lvl="0" indent="0" algn="just" defTabSz="914400" rtl="0" eaLnBrk="1" fontAlgn="auto" latinLnBrk="0" hangingPunct="1">
              <a:lnSpc>
                <a:spcPct val="90000"/>
              </a:lnSpc>
              <a:spcBef>
                <a:spcPts val="1000"/>
              </a:spcBef>
              <a:spcAft>
                <a:spcPts val="0"/>
              </a:spcAft>
              <a:buClr>
                <a:srgbClr val="DE3075"/>
              </a:buClr>
              <a:buSzPts val="2800"/>
              <a:buFont typeface="Franklin Gothic"/>
              <a:buNone/>
              <a:tabLst/>
              <a:defRPr/>
            </a:pPr>
            <a:endParaRPr kumimoji="0" lang="es-ES_tradnl" sz="3000" b="0" i="0" u="none" strike="noStrike" kern="0" cap="none" spc="0" normalizeH="0" baseline="0" noProof="0" dirty="0" smtClean="0">
              <a:ln>
                <a:noFill/>
              </a:ln>
              <a:solidFill>
                <a:schemeClr val="bg1"/>
              </a:solidFill>
              <a:effectLst/>
              <a:uLnTx/>
              <a:uFillTx/>
              <a:latin typeface="Calibri" panose="020F0502020204030204" pitchFamily="34" charset="0"/>
              <a:ea typeface="Franklin Gothic"/>
              <a:cs typeface="Calibri" panose="020F0502020204030204" pitchFamily="34" charset="0"/>
              <a:sym typeface="Franklin Gothic"/>
            </a:endParaRPr>
          </a:p>
        </p:txBody>
      </p:sp>
      <p:cxnSp>
        <p:nvCxnSpPr>
          <p:cNvPr id="16" name="15 Conector recto de flecha"/>
          <p:cNvCxnSpPr/>
          <p:nvPr/>
        </p:nvCxnSpPr>
        <p:spPr>
          <a:xfrm rot="10800000">
            <a:off x="3873261" y="5158596"/>
            <a:ext cx="1517499" cy="61822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7" name="Marcador de texto 3">
            <a:extLst>
              <a:ext uri="{FF2B5EF4-FFF2-40B4-BE49-F238E27FC236}">
                <a16:creationId xmlns:a16="http://schemas.microsoft.com/office/drawing/2014/main" id="{D4C546FB-96FD-404F-AF42-634EBF5B0DF0}"/>
              </a:ext>
            </a:extLst>
          </p:cNvPr>
          <p:cNvSpPr txBox="1">
            <a:spLocks/>
          </p:cNvSpPr>
          <p:nvPr/>
        </p:nvSpPr>
        <p:spPr>
          <a:xfrm>
            <a:off x="5390760" y="5422980"/>
            <a:ext cx="3192853" cy="858054"/>
          </a:xfrm>
          <a:prstGeom prst="rect">
            <a:avLst/>
          </a:prstGeom>
          <a:noFill/>
          <a:ln>
            <a:noFill/>
          </a:ln>
        </p:spPr>
        <p:txBody>
          <a:bodyPr spcFirstLastPara="1" wrap="square" lIns="90000" tIns="45700" rIns="91425" bIns="45700" anchor="ctr" anchorCtr="0">
            <a:noAutofit/>
          </a:bodyPr>
          <a:lstStyle/>
          <a:p>
            <a:pPr marL="50800" marR="0" lvl="0" indent="0" algn="just" defTabSz="914400" rtl="0" eaLnBrk="1" fontAlgn="auto" latinLnBrk="0" hangingPunct="1">
              <a:lnSpc>
                <a:spcPct val="90000"/>
              </a:lnSpc>
              <a:spcBef>
                <a:spcPts val="1000"/>
              </a:spcBef>
              <a:spcAft>
                <a:spcPts val="0"/>
              </a:spcAft>
              <a:buClr>
                <a:srgbClr val="DE3075"/>
              </a:buClr>
              <a:buSzPts val="2800"/>
              <a:buFont typeface="Franklin Gothic"/>
              <a:buNone/>
              <a:tabLst/>
              <a:defRPr/>
            </a:pPr>
            <a:r>
              <a:rPr kumimoji="0" lang="es-ES_tradnl" sz="3000" b="0" i="0" u="none" strike="noStrike" kern="0" cap="none" spc="0" normalizeH="0" baseline="0" noProof="0" dirty="0" smtClean="0">
                <a:ln>
                  <a:noFill/>
                </a:ln>
                <a:solidFill>
                  <a:schemeClr val="bg1"/>
                </a:solidFill>
                <a:effectLst/>
                <a:uLnTx/>
                <a:uFillTx/>
                <a:latin typeface="Calibri" panose="020F0502020204030204" pitchFamily="34" charset="0"/>
                <a:ea typeface="Franklin Gothic"/>
                <a:cs typeface="Calibri" panose="020F0502020204030204" pitchFamily="34" charset="0"/>
                <a:sym typeface="Franklin Gothic"/>
              </a:rPr>
              <a:t> </a:t>
            </a:r>
          </a:p>
          <a:p>
            <a:pPr marL="50800" marR="0" lvl="0" indent="0" algn="just" defTabSz="914400" rtl="0" eaLnBrk="1" fontAlgn="auto" latinLnBrk="0" hangingPunct="1">
              <a:lnSpc>
                <a:spcPct val="90000"/>
              </a:lnSpc>
              <a:spcBef>
                <a:spcPts val="1000"/>
              </a:spcBef>
              <a:spcAft>
                <a:spcPts val="0"/>
              </a:spcAft>
              <a:buClr>
                <a:srgbClr val="DE3075"/>
              </a:buClr>
              <a:buSzPts val="2800"/>
              <a:buFont typeface="Franklin Gothic"/>
              <a:buNone/>
              <a:tabLst/>
              <a:defRPr/>
            </a:pPr>
            <a:r>
              <a:rPr lang="es-ES_tradnl" sz="2500" dirty="0" smtClean="0">
                <a:solidFill>
                  <a:schemeClr val="bg1"/>
                </a:solidFill>
                <a:latin typeface="Calibri" panose="020F0502020204030204" pitchFamily="34" charset="0"/>
                <a:ea typeface="Franklin Gothic"/>
                <a:cs typeface="Calibri" panose="020F0502020204030204" pitchFamily="34" charset="0"/>
                <a:sym typeface="Franklin Gothic"/>
              </a:rPr>
              <a:t>Finalmente 19 cumple con todas las condiciones y es un número.</a:t>
            </a:r>
            <a:endParaRPr kumimoji="0" lang="es-ES_tradnl" sz="3000" b="0" i="0" u="none" strike="noStrike" kern="0" cap="none" spc="0" normalizeH="0" baseline="0" noProof="0" dirty="0" smtClean="0">
              <a:ln>
                <a:noFill/>
              </a:ln>
              <a:solidFill>
                <a:schemeClr val="bg1"/>
              </a:solidFill>
              <a:effectLst/>
              <a:uLnTx/>
              <a:uFillTx/>
              <a:latin typeface="Calibri" panose="020F0502020204030204" pitchFamily="34" charset="0"/>
              <a:ea typeface="Franklin Gothic"/>
              <a:cs typeface="Calibri" panose="020F0502020204030204" pitchFamily="34" charset="0"/>
              <a:sym typeface="Franklin Gothic"/>
            </a:endParaRPr>
          </a:p>
          <a:p>
            <a:pPr marL="50800" marR="0" lvl="0" indent="0" algn="just" defTabSz="914400" rtl="0" eaLnBrk="1" fontAlgn="auto" latinLnBrk="0" hangingPunct="1">
              <a:lnSpc>
                <a:spcPct val="90000"/>
              </a:lnSpc>
              <a:spcBef>
                <a:spcPts val="1000"/>
              </a:spcBef>
              <a:spcAft>
                <a:spcPts val="0"/>
              </a:spcAft>
              <a:buClr>
                <a:srgbClr val="DE3075"/>
              </a:buClr>
              <a:buSzPts val="2800"/>
              <a:buFont typeface="Franklin Gothic"/>
              <a:buNone/>
              <a:tabLst/>
              <a:defRPr/>
            </a:pPr>
            <a:endParaRPr kumimoji="0" lang="es-ES_tradnl" sz="3000" b="0" i="0" u="none" strike="noStrike" kern="0" cap="none" spc="0" normalizeH="0" baseline="0" noProof="0" dirty="0" smtClean="0">
              <a:ln>
                <a:noFill/>
              </a:ln>
              <a:solidFill>
                <a:schemeClr val="bg1"/>
              </a:solidFill>
              <a:effectLst/>
              <a:uLnTx/>
              <a:uFillTx/>
              <a:latin typeface="Calibri" panose="020F0502020204030204" pitchFamily="34" charset="0"/>
              <a:ea typeface="Franklin Gothic"/>
              <a:cs typeface="Calibri" panose="020F0502020204030204" pitchFamily="34" charset="0"/>
              <a:sym typeface="Franklin Gothic"/>
            </a:endParaRPr>
          </a:p>
        </p:txBody>
      </p:sp>
    </p:spTree>
    <p:extLst>
      <p:ext uri="{BB962C8B-B14F-4D97-AF65-F5344CB8AC3E}">
        <p14:creationId xmlns:p14="http://schemas.microsoft.com/office/powerpoint/2010/main" val="42787233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DD503"/>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11</a:t>
            </a:fld>
            <a:endParaRPr lang="en-US"/>
          </a:p>
        </p:txBody>
      </p:sp>
      <p:sp>
        <p:nvSpPr>
          <p:cNvPr id="5" name="Marcador de texto 4">
            <a:extLst>
              <a:ext uri="{FF2B5EF4-FFF2-40B4-BE49-F238E27FC236}">
                <a16:creationId xmlns:a16="http://schemas.microsoft.com/office/drawing/2014/main" id="{21BE33DD-E9D8-DB4D-9779-5A86C4A348CE}"/>
              </a:ext>
            </a:extLst>
          </p:cNvPr>
          <p:cNvSpPr>
            <a:spLocks noGrp="1"/>
          </p:cNvSpPr>
          <p:nvPr>
            <p:ph type="body" sz="quarter" idx="12"/>
          </p:nvPr>
        </p:nvSpPr>
        <p:spPr>
          <a:solidFill>
            <a:schemeClr val="accent3">
              <a:lumMod val="75000"/>
            </a:schemeClr>
          </a:solidFill>
        </p:spPr>
        <p:txBody>
          <a:bodyPr/>
          <a:lstStyle/>
          <a:p>
            <a:r>
              <a:rPr lang="es-ES_tradnl" sz="4000" dirty="0" err="1" smtClean="0"/>
              <a:t>Menu</a:t>
            </a:r>
            <a:endParaRPr lang="es-ES_tradnl" sz="4000" dirty="0"/>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dirty="0" smtClean="0">
                <a:solidFill>
                  <a:srgbClr val="BDD503"/>
                </a:solidFill>
              </a:rPr>
              <a:t>VALIDACIÓN Y MENÚ</a:t>
            </a:r>
            <a:endParaRPr lang="es-ES_tradnl" dirty="0">
              <a:solidFill>
                <a:srgbClr val="BDD503"/>
              </a:solidFill>
            </a:endParaRPr>
          </a:p>
        </p:txBody>
      </p:sp>
      <p:sp>
        <p:nvSpPr>
          <p:cNvPr id="10" name="Marcador de texto 3">
            <a:extLst>
              <a:ext uri="{FF2B5EF4-FFF2-40B4-BE49-F238E27FC236}">
                <a16:creationId xmlns:a16="http://schemas.microsoft.com/office/drawing/2014/main" id="{D4C546FB-96FD-404F-AF42-634EBF5B0DF0}"/>
              </a:ext>
            </a:extLst>
          </p:cNvPr>
          <p:cNvSpPr>
            <a:spLocks noGrp="1"/>
          </p:cNvSpPr>
          <p:nvPr>
            <p:ph type="body" sz="quarter" idx="11"/>
          </p:nvPr>
        </p:nvSpPr>
        <p:spPr>
          <a:xfrm>
            <a:off x="483385" y="3010252"/>
            <a:ext cx="8023225" cy="3346099"/>
          </a:xfrm>
        </p:spPr>
        <p:txBody>
          <a:bodyPr/>
          <a:lstStyle/>
          <a:p>
            <a:pPr algn="just"/>
            <a:r>
              <a:rPr lang="es-ES_tradnl" sz="2400" dirty="0" smtClean="0"/>
              <a:t>Al tener conocimiento del ciclo </a:t>
            </a:r>
            <a:r>
              <a:rPr lang="es-ES_tradnl" sz="2400" dirty="0" err="1" smtClean="0"/>
              <a:t>while</a:t>
            </a:r>
            <a:r>
              <a:rPr lang="es-ES_tradnl" sz="2400" dirty="0" smtClean="0"/>
              <a:t>, podemos crear nuestro menú de opciones, esta herramienta nos permitirá tener un sistema que se mantenga funcionando hasta seleccionar la opción de salida o cierre.</a:t>
            </a:r>
          </a:p>
          <a:p>
            <a:pPr algn="just"/>
            <a:r>
              <a:rPr lang="es-ES_tradnl" sz="2400" dirty="0" smtClean="0"/>
              <a:t>A continuación, veremos el código de un menú con 3 opciones:</a:t>
            </a:r>
          </a:p>
          <a:p>
            <a:pPr marL="722313" indent="-366713" algn="just">
              <a:buFont typeface="Arial" panose="020B0604020202020204" pitchFamily="34" charset="0"/>
              <a:buChar char="•"/>
            </a:pPr>
            <a:r>
              <a:rPr lang="es-ES_tradnl" sz="2400" dirty="0" smtClean="0"/>
              <a:t>Agregar productos</a:t>
            </a:r>
          </a:p>
          <a:p>
            <a:pPr marL="722313" indent="-366713" algn="just">
              <a:buFont typeface="Arial" panose="020B0604020202020204" pitchFamily="34" charset="0"/>
              <a:buChar char="•"/>
            </a:pPr>
            <a:r>
              <a:rPr lang="es-ES_tradnl" sz="2400" dirty="0" smtClean="0"/>
              <a:t>Ver total</a:t>
            </a:r>
          </a:p>
          <a:p>
            <a:pPr marL="722313" indent="-366713" algn="just">
              <a:buFont typeface="Arial" panose="020B0604020202020204" pitchFamily="34" charset="0"/>
              <a:buChar char="•"/>
            </a:pPr>
            <a:r>
              <a:rPr lang="es-ES_tradnl" sz="2400" dirty="0" smtClean="0"/>
              <a:t>Salir</a:t>
            </a:r>
          </a:p>
          <a:p>
            <a:pPr algn="just"/>
            <a:r>
              <a:rPr lang="es-ES_tradnl" sz="2400" dirty="0" smtClean="0"/>
              <a:t>Copiemos y analicemos el código.</a:t>
            </a:r>
          </a:p>
          <a:p>
            <a:pPr algn="just"/>
            <a:endParaRPr lang="es-ES_tradnl" sz="2400" dirty="0" smtClean="0"/>
          </a:p>
          <a:p>
            <a:pPr algn="just"/>
            <a:endParaRPr lang="es-ES_tradnl" sz="2400" dirty="0" smtClean="0"/>
          </a:p>
        </p:txBody>
      </p:sp>
    </p:spTree>
    <p:extLst>
      <p:ext uri="{BB962C8B-B14F-4D97-AF65-F5344CB8AC3E}">
        <p14:creationId xmlns:p14="http://schemas.microsoft.com/office/powerpoint/2010/main" val="42787233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DD503"/>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12</a:t>
            </a:fld>
            <a:endParaRPr lang="en-US"/>
          </a:p>
        </p:txBody>
      </p:sp>
      <p:sp>
        <p:nvSpPr>
          <p:cNvPr id="5" name="Marcador de texto 4">
            <a:extLst>
              <a:ext uri="{FF2B5EF4-FFF2-40B4-BE49-F238E27FC236}">
                <a16:creationId xmlns:a16="http://schemas.microsoft.com/office/drawing/2014/main" id="{21BE33DD-E9D8-DB4D-9779-5A86C4A348CE}"/>
              </a:ext>
            </a:extLst>
          </p:cNvPr>
          <p:cNvSpPr>
            <a:spLocks noGrp="1"/>
          </p:cNvSpPr>
          <p:nvPr>
            <p:ph type="body" sz="quarter" idx="12"/>
          </p:nvPr>
        </p:nvSpPr>
        <p:spPr>
          <a:solidFill>
            <a:schemeClr val="accent3">
              <a:lumMod val="75000"/>
            </a:schemeClr>
          </a:solidFill>
        </p:spPr>
        <p:txBody>
          <a:bodyPr/>
          <a:lstStyle/>
          <a:p>
            <a:r>
              <a:rPr lang="es-ES_tradnl" sz="4000" dirty="0" err="1" smtClean="0"/>
              <a:t>Menu</a:t>
            </a:r>
            <a:endParaRPr lang="es-ES_tradnl" sz="4000" dirty="0"/>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dirty="0" smtClean="0">
                <a:solidFill>
                  <a:srgbClr val="BDD503"/>
                </a:solidFill>
              </a:rPr>
              <a:t>VALIDACIÓN Y MENÚ</a:t>
            </a:r>
            <a:endParaRPr lang="es-ES_tradnl" dirty="0">
              <a:solidFill>
                <a:srgbClr val="BDD503"/>
              </a:solidFill>
            </a:endParaRPr>
          </a:p>
        </p:txBody>
      </p:sp>
      <p:pic>
        <p:nvPicPr>
          <p:cNvPr id="13314" name="Picture 2"/>
          <p:cNvPicPr>
            <a:picLocks noChangeAspect="1" noChangeArrowheads="1"/>
          </p:cNvPicPr>
          <p:nvPr/>
        </p:nvPicPr>
        <p:blipFill>
          <a:blip r:embed="rId2"/>
          <a:srcRect/>
          <a:stretch>
            <a:fillRect/>
          </a:stretch>
        </p:blipFill>
        <p:spPr bwMode="auto">
          <a:xfrm>
            <a:off x="181243" y="1128649"/>
            <a:ext cx="8867775" cy="5791200"/>
          </a:xfrm>
          <a:prstGeom prst="rect">
            <a:avLst/>
          </a:prstGeom>
          <a:noFill/>
          <a:ln w="9525">
            <a:noFill/>
            <a:miter lim="800000"/>
            <a:headEnd/>
            <a:tailEnd/>
          </a:ln>
          <a:effectLst/>
        </p:spPr>
      </p:pic>
    </p:spTree>
    <p:extLst>
      <p:ext uri="{BB962C8B-B14F-4D97-AF65-F5344CB8AC3E}">
        <p14:creationId xmlns:p14="http://schemas.microsoft.com/office/powerpoint/2010/main" val="42787233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DD503"/>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13</a:t>
            </a:fld>
            <a:endParaRPr lang="en-US"/>
          </a:p>
        </p:txBody>
      </p:sp>
      <p:sp>
        <p:nvSpPr>
          <p:cNvPr id="5" name="Marcador de texto 4">
            <a:extLst>
              <a:ext uri="{FF2B5EF4-FFF2-40B4-BE49-F238E27FC236}">
                <a16:creationId xmlns:a16="http://schemas.microsoft.com/office/drawing/2014/main" id="{21BE33DD-E9D8-DB4D-9779-5A86C4A348CE}"/>
              </a:ext>
            </a:extLst>
          </p:cNvPr>
          <p:cNvSpPr>
            <a:spLocks noGrp="1"/>
          </p:cNvSpPr>
          <p:nvPr>
            <p:ph type="body" sz="quarter" idx="12"/>
          </p:nvPr>
        </p:nvSpPr>
        <p:spPr>
          <a:solidFill>
            <a:schemeClr val="accent3">
              <a:lumMod val="75000"/>
            </a:schemeClr>
          </a:solidFill>
        </p:spPr>
        <p:txBody>
          <a:bodyPr/>
          <a:lstStyle/>
          <a:p>
            <a:r>
              <a:rPr lang="es-ES_tradnl" sz="4000" dirty="0" smtClean="0"/>
              <a:t>Menú</a:t>
            </a:r>
            <a:endParaRPr lang="es-ES_tradnl" sz="4000" dirty="0"/>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dirty="0" smtClean="0">
                <a:solidFill>
                  <a:srgbClr val="BDD503"/>
                </a:solidFill>
              </a:rPr>
              <a:t>VALIDACIÓN Y MENÚ</a:t>
            </a:r>
            <a:endParaRPr lang="es-ES_tradnl" dirty="0">
              <a:solidFill>
                <a:srgbClr val="BDD503"/>
              </a:solidFill>
            </a:endParaRPr>
          </a:p>
        </p:txBody>
      </p:sp>
      <p:sp>
        <p:nvSpPr>
          <p:cNvPr id="10" name="Marcador de texto 3">
            <a:extLst>
              <a:ext uri="{FF2B5EF4-FFF2-40B4-BE49-F238E27FC236}">
                <a16:creationId xmlns:a16="http://schemas.microsoft.com/office/drawing/2014/main" id="{D4C546FB-96FD-404F-AF42-634EBF5B0DF0}"/>
              </a:ext>
            </a:extLst>
          </p:cNvPr>
          <p:cNvSpPr>
            <a:spLocks noGrp="1"/>
          </p:cNvSpPr>
          <p:nvPr>
            <p:ph type="body" sz="quarter" idx="11"/>
          </p:nvPr>
        </p:nvSpPr>
        <p:spPr>
          <a:xfrm>
            <a:off x="560387" y="4080581"/>
            <a:ext cx="8023225" cy="2275770"/>
          </a:xfrm>
        </p:spPr>
        <p:txBody>
          <a:bodyPr/>
          <a:lstStyle/>
          <a:p>
            <a:pPr algn="just"/>
            <a:r>
              <a:rPr lang="es-ES_tradnl" sz="3000" dirty="0" smtClean="0"/>
              <a:t>Esta es la programación de las opciones del menú, y que sucede cuando el usuario selecciona la opción deseada.</a:t>
            </a:r>
          </a:p>
          <a:p>
            <a:pPr algn="just"/>
            <a:endParaRPr lang="es-ES_tradnl" sz="3000" dirty="0" smtClean="0"/>
          </a:p>
        </p:txBody>
      </p:sp>
      <p:pic>
        <p:nvPicPr>
          <p:cNvPr id="15363" name="Picture 3"/>
          <p:cNvPicPr>
            <a:picLocks noChangeAspect="1" noChangeArrowheads="1"/>
          </p:cNvPicPr>
          <p:nvPr/>
        </p:nvPicPr>
        <p:blipFill>
          <a:blip r:embed="rId2"/>
          <a:srcRect/>
          <a:stretch>
            <a:fillRect/>
          </a:stretch>
        </p:blipFill>
        <p:spPr bwMode="auto">
          <a:xfrm>
            <a:off x="963582" y="2427317"/>
            <a:ext cx="6699250" cy="1606550"/>
          </a:xfrm>
          <a:prstGeom prst="rect">
            <a:avLst/>
          </a:prstGeom>
          <a:noFill/>
          <a:ln w="9525">
            <a:noFill/>
            <a:miter lim="800000"/>
            <a:headEnd/>
            <a:tailEnd/>
          </a:ln>
          <a:effectLst/>
        </p:spPr>
      </p:pic>
    </p:spTree>
    <p:extLst>
      <p:ext uri="{BB962C8B-B14F-4D97-AF65-F5344CB8AC3E}">
        <p14:creationId xmlns:p14="http://schemas.microsoft.com/office/powerpoint/2010/main" val="42787233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DD503"/>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14</a:t>
            </a:fld>
            <a:endParaRPr lang="en-US"/>
          </a:p>
        </p:txBody>
      </p:sp>
      <p:sp>
        <p:nvSpPr>
          <p:cNvPr id="5" name="Marcador de texto 4">
            <a:extLst>
              <a:ext uri="{FF2B5EF4-FFF2-40B4-BE49-F238E27FC236}">
                <a16:creationId xmlns:a16="http://schemas.microsoft.com/office/drawing/2014/main" id="{21BE33DD-E9D8-DB4D-9779-5A86C4A348CE}"/>
              </a:ext>
            </a:extLst>
          </p:cNvPr>
          <p:cNvSpPr>
            <a:spLocks noGrp="1"/>
          </p:cNvSpPr>
          <p:nvPr>
            <p:ph type="body" sz="quarter" idx="12"/>
          </p:nvPr>
        </p:nvSpPr>
        <p:spPr>
          <a:xfrm>
            <a:off x="560387" y="1140604"/>
            <a:ext cx="8023225" cy="665749"/>
          </a:xfrm>
          <a:solidFill>
            <a:schemeClr val="accent3">
              <a:lumMod val="75000"/>
            </a:schemeClr>
          </a:solidFill>
        </p:spPr>
        <p:txBody>
          <a:bodyPr/>
          <a:lstStyle/>
          <a:p>
            <a:r>
              <a:rPr lang="es-ES_tradnl" sz="4000" dirty="0" smtClean="0"/>
              <a:t>Menú</a:t>
            </a:r>
            <a:endParaRPr lang="es-ES_tradnl" sz="4000" dirty="0"/>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dirty="0" smtClean="0">
                <a:solidFill>
                  <a:srgbClr val="BDD503"/>
                </a:solidFill>
              </a:rPr>
              <a:t>VALIDACIÓN Y MENÚ</a:t>
            </a:r>
            <a:endParaRPr lang="es-ES_tradnl" dirty="0">
              <a:solidFill>
                <a:srgbClr val="BDD503"/>
              </a:solidFill>
            </a:endParaRPr>
          </a:p>
        </p:txBody>
      </p:sp>
      <p:sp>
        <p:nvSpPr>
          <p:cNvPr id="10" name="Marcador de texto 3">
            <a:extLst>
              <a:ext uri="{FF2B5EF4-FFF2-40B4-BE49-F238E27FC236}">
                <a16:creationId xmlns:a16="http://schemas.microsoft.com/office/drawing/2014/main" id="{D4C546FB-96FD-404F-AF42-634EBF5B0DF0}"/>
              </a:ext>
            </a:extLst>
          </p:cNvPr>
          <p:cNvSpPr>
            <a:spLocks noGrp="1"/>
          </p:cNvSpPr>
          <p:nvPr>
            <p:ph type="body" sz="quarter" idx="11"/>
          </p:nvPr>
        </p:nvSpPr>
        <p:spPr>
          <a:xfrm>
            <a:off x="550695" y="4391549"/>
            <a:ext cx="3357096" cy="1595364"/>
          </a:xfrm>
        </p:spPr>
        <p:txBody>
          <a:bodyPr/>
          <a:lstStyle/>
          <a:p>
            <a:pPr algn="just"/>
            <a:r>
              <a:rPr lang="es-ES_tradnl" sz="2400" dirty="0" smtClean="0"/>
              <a:t>Esto es lo que visualiza el usuario por pantalla.</a:t>
            </a:r>
          </a:p>
          <a:p>
            <a:pPr algn="just"/>
            <a:endParaRPr lang="es-ES_tradnl" sz="2400" dirty="0" smtClean="0"/>
          </a:p>
        </p:txBody>
      </p:sp>
      <p:pic>
        <p:nvPicPr>
          <p:cNvPr id="16386" name="Picture 2"/>
          <p:cNvPicPr>
            <a:picLocks noChangeAspect="1" noChangeArrowheads="1"/>
          </p:cNvPicPr>
          <p:nvPr/>
        </p:nvPicPr>
        <p:blipFill>
          <a:blip r:embed="rId2"/>
          <a:srcRect/>
          <a:stretch>
            <a:fillRect/>
          </a:stretch>
        </p:blipFill>
        <p:spPr bwMode="auto">
          <a:xfrm>
            <a:off x="560387" y="1926696"/>
            <a:ext cx="5974690" cy="1578648"/>
          </a:xfrm>
          <a:prstGeom prst="rect">
            <a:avLst/>
          </a:prstGeom>
          <a:noFill/>
          <a:ln w="9525">
            <a:noFill/>
            <a:miter lim="800000"/>
            <a:headEnd/>
            <a:tailEnd/>
          </a:ln>
          <a:effectLst/>
        </p:spPr>
      </p:pic>
      <p:pic>
        <p:nvPicPr>
          <p:cNvPr id="16388" name="Picture 4"/>
          <p:cNvPicPr>
            <a:picLocks noChangeAspect="1" noChangeArrowheads="1"/>
          </p:cNvPicPr>
          <p:nvPr/>
        </p:nvPicPr>
        <p:blipFill>
          <a:blip r:embed="rId3"/>
          <a:srcRect/>
          <a:stretch>
            <a:fillRect/>
          </a:stretch>
        </p:blipFill>
        <p:spPr bwMode="auto">
          <a:xfrm>
            <a:off x="4120489" y="4244572"/>
            <a:ext cx="4829175" cy="2047875"/>
          </a:xfrm>
          <a:prstGeom prst="rect">
            <a:avLst/>
          </a:prstGeom>
          <a:noFill/>
          <a:ln w="9525">
            <a:noFill/>
            <a:miter lim="800000"/>
            <a:headEnd/>
            <a:tailEnd/>
          </a:ln>
          <a:effectLst/>
        </p:spPr>
      </p:pic>
      <p:sp>
        <p:nvSpPr>
          <p:cNvPr id="8" name="Marcador de texto 3">
            <a:extLst>
              <a:ext uri="{FF2B5EF4-FFF2-40B4-BE49-F238E27FC236}">
                <a16:creationId xmlns:a16="http://schemas.microsoft.com/office/drawing/2014/main" id="{D4C546FB-96FD-404F-AF42-634EBF5B0DF0}"/>
              </a:ext>
            </a:extLst>
          </p:cNvPr>
          <p:cNvSpPr txBox="1">
            <a:spLocks/>
          </p:cNvSpPr>
          <p:nvPr/>
        </p:nvSpPr>
        <p:spPr>
          <a:xfrm>
            <a:off x="6693769" y="2127207"/>
            <a:ext cx="2057400" cy="1386900"/>
          </a:xfrm>
          <a:prstGeom prst="rect">
            <a:avLst/>
          </a:prstGeom>
          <a:noFill/>
          <a:ln>
            <a:noFill/>
          </a:ln>
        </p:spPr>
        <p:txBody>
          <a:bodyPr spcFirstLastPara="1" wrap="square" lIns="90000" tIns="45700" rIns="91425" bIns="45700" anchor="ctr" anchorCtr="0">
            <a:noAutofit/>
          </a:bodyPr>
          <a:lstStyle>
            <a:defPPr marR="0" lvl="0" algn="l" rtl="0">
              <a:lnSpc>
                <a:spcPct val="100000"/>
              </a:lnSpc>
              <a:spcBef>
                <a:spcPts val="0"/>
              </a:spcBef>
              <a:spcAft>
                <a:spcPts val="0"/>
              </a:spcAft>
            </a:defPPr>
            <a:lvl1pPr marL="50800" marR="0" lvl="0" indent="0" algn="ctr" rtl="0">
              <a:lnSpc>
                <a:spcPct val="90000"/>
              </a:lnSpc>
              <a:spcBef>
                <a:spcPts val="1000"/>
              </a:spcBef>
              <a:spcAft>
                <a:spcPts val="0"/>
              </a:spcAft>
              <a:buClr>
                <a:srgbClr val="DE3075"/>
              </a:buClr>
              <a:buSzPts val="2800"/>
              <a:buFont typeface="Franklin Gothic"/>
              <a:buNone/>
              <a:defRPr sz="4000" b="0" i="0" u="none" strike="noStrike" cap="none">
                <a:solidFill>
                  <a:schemeClr val="bg1"/>
                </a:solidFill>
                <a:latin typeface="Calibri" panose="020F0502020204030204" pitchFamily="34" charset="0"/>
                <a:ea typeface="Franklin Gothic"/>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b="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b="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b="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sz="1400" b="0"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b="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b="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b="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b="0" i="0" u="none" strike="noStrike" cap="none">
                <a:solidFill>
                  <a:schemeClr val="dk2"/>
                </a:solidFill>
                <a:latin typeface="Franklin Gothic"/>
                <a:ea typeface="Franklin Gothic"/>
                <a:cs typeface="Franklin Gothic"/>
                <a:sym typeface="Franklin Gothic"/>
              </a:defRPr>
            </a:lvl9pPr>
          </a:lstStyle>
          <a:p>
            <a:pPr algn="just"/>
            <a:r>
              <a:rPr lang="es-ES_tradnl" sz="2400" dirty="0" smtClean="0"/>
              <a:t>Este el código del menú.</a:t>
            </a:r>
          </a:p>
          <a:p>
            <a:pPr algn="just"/>
            <a:endParaRPr lang="es-ES_tradnl" sz="3000" dirty="0" smtClean="0"/>
          </a:p>
        </p:txBody>
      </p:sp>
    </p:spTree>
    <p:extLst>
      <p:ext uri="{BB962C8B-B14F-4D97-AF65-F5344CB8AC3E}">
        <p14:creationId xmlns:p14="http://schemas.microsoft.com/office/powerpoint/2010/main" val="42787233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5F750691-DAB0-AA4F-B577-B16F30A46F18}"/>
              </a:ext>
            </a:extLst>
          </p:cNvPr>
          <p:cNvSpPr>
            <a:spLocks noGrp="1"/>
          </p:cNvSpPr>
          <p:nvPr>
            <p:ph type="body" idx="1"/>
          </p:nvPr>
        </p:nvSpPr>
        <p:spPr/>
        <p:txBody>
          <a:bodyPr/>
          <a:lstStyle/>
          <a:p>
            <a:pPr>
              <a:lnSpc>
                <a:spcPct val="150000"/>
              </a:lnSpc>
            </a:pPr>
            <a:r>
              <a:rPr lang="es-ES_tradnl" dirty="0" smtClean="0">
                <a:latin typeface="Calibri" panose="020F0502020204030204" pitchFamily="34" charset="0"/>
                <a:cs typeface="Calibri" panose="020F0502020204030204" pitchFamily="34" charset="0"/>
              </a:rPr>
              <a:t>¿Qué Aprendimos el día de hoy?</a:t>
            </a:r>
          </a:p>
          <a:p>
            <a:pPr>
              <a:lnSpc>
                <a:spcPct val="150000"/>
              </a:lnSpc>
            </a:pPr>
            <a:r>
              <a:rPr lang="es-ES_tradnl" dirty="0" smtClean="0">
                <a:latin typeface="Calibri" panose="020F0502020204030204" pitchFamily="34" charset="0"/>
                <a:cs typeface="Calibri" panose="020F0502020204030204" pitchFamily="34" charset="0"/>
              </a:rPr>
              <a:t>¿Qué destacaría de la clase de hoy?</a:t>
            </a:r>
          </a:p>
          <a:p>
            <a:pPr>
              <a:lnSpc>
                <a:spcPct val="150000"/>
              </a:lnSpc>
            </a:pPr>
            <a:r>
              <a:rPr lang="es-ES_tradnl" dirty="0" smtClean="0"/>
              <a:t>¿Qué utilidad tiene lo aprendido para la programación?</a:t>
            </a:r>
            <a:endParaRPr lang="es-ES_tradnl" dirty="0">
              <a:latin typeface="Calibri" panose="020F0502020204030204" pitchFamily="34" charset="0"/>
              <a:cs typeface="Calibri" panose="020F0502020204030204" pitchFamily="34" charset="0"/>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smtClean="0"/>
              <a:t>Reflexionemos</a:t>
            </a:r>
            <a:br>
              <a:rPr lang="es-ES_tradnl" dirty="0" smtClean="0"/>
            </a:br>
            <a:endParaRPr lang="es-ES_tradnl" dirty="0"/>
          </a:p>
        </p:txBody>
      </p:sp>
      <p:pic>
        <p:nvPicPr>
          <p:cNvPr id="5" name="Picture 10" descr="http://www.clipartroo.com/images/33/group-talking-clipart-338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9067" y="3412309"/>
            <a:ext cx="3542817" cy="2371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9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pic>
        <p:nvPicPr>
          <p:cNvPr id="3" name="Imagen 2" descr="Imagen que contiene libro, estante, cuarto, biblioteca&#10;&#10;Descripción generada automáticamente">
            <a:extLst>
              <a:ext uri="{FF2B5EF4-FFF2-40B4-BE49-F238E27FC236}">
                <a16:creationId xmlns:a16="http://schemas.microsoft.com/office/drawing/2014/main" id="{5A1B416D-DB06-1044-A7D7-9CB67D117EC4}"/>
              </a:ext>
            </a:extLst>
          </p:cNvPr>
          <p:cNvPicPr>
            <a:picLocks noChangeAspect="1"/>
          </p:cNvPicPr>
          <p:nvPr/>
        </p:nvPicPr>
        <p:blipFill rotWithShape="1">
          <a:blip r:embed="rId3">
            <a:alphaModFix amt="29000"/>
          </a:blip>
          <a:srcRect l="5510" r="5510"/>
          <a:stretch/>
        </p:blipFill>
        <p:spPr>
          <a:xfrm>
            <a:off x="-1" y="0"/>
            <a:ext cx="9144001" cy="6858000"/>
          </a:xfrm>
          <a:prstGeom prst="rect">
            <a:avLst/>
          </a:prstGeom>
        </p:spPr>
      </p:pic>
      <p:sp>
        <p:nvSpPr>
          <p:cNvPr id="218" name="Google Shape;218;p31"/>
          <p:cNvSpPr txBox="1"/>
          <p:nvPr/>
        </p:nvSpPr>
        <p:spPr>
          <a:xfrm>
            <a:off x="602900" y="2327775"/>
            <a:ext cx="7943100" cy="14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500" b="1" smtClean="0">
                <a:solidFill>
                  <a:srgbClr val="DE3075"/>
                </a:solidFill>
                <a:latin typeface="Franklin Gothic"/>
                <a:ea typeface="Franklin Gothic"/>
                <a:cs typeface="Franklin Gothic"/>
                <a:sym typeface="Franklin Gothic"/>
              </a:rPr>
              <a:t>PGY-1121</a:t>
            </a:r>
            <a:endParaRPr sz="8500">
              <a:solidFill>
                <a:srgbClr val="DE3075"/>
              </a:solidFill>
              <a:latin typeface="Franklin Gothic"/>
              <a:ea typeface="Franklin Gothic"/>
              <a:cs typeface="Franklin Gothic"/>
              <a:sym typeface="Franklin Gothic"/>
            </a:endParaRPr>
          </a:p>
        </p:txBody>
      </p:sp>
      <p:sp>
        <p:nvSpPr>
          <p:cNvPr id="219" name="Google Shape;219;p31"/>
          <p:cNvSpPr txBox="1"/>
          <p:nvPr/>
        </p:nvSpPr>
        <p:spPr>
          <a:xfrm>
            <a:off x="602900" y="3862775"/>
            <a:ext cx="7938200" cy="63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err="1" smtClean="0">
                <a:solidFill>
                  <a:schemeClr val="bg1"/>
                </a:solidFill>
                <a:latin typeface="Franklin Gothic"/>
                <a:ea typeface="Franklin Gothic"/>
                <a:cs typeface="Franklin Gothic"/>
                <a:sym typeface="Franklin Gothic"/>
              </a:rPr>
              <a:t>NombreDelDocente</a:t>
            </a:r>
            <a:endParaRPr sz="3600">
              <a:solidFill>
                <a:schemeClr val="bg1"/>
              </a:solidFill>
              <a:latin typeface="Franklin Gothic"/>
              <a:ea typeface="Franklin Gothic"/>
              <a:cs typeface="Franklin Gothic"/>
              <a:sym typeface="Franklin Gothic"/>
            </a:endParaRPr>
          </a:p>
        </p:txBody>
      </p:sp>
      <p:sp>
        <p:nvSpPr>
          <p:cNvPr id="220" name="Google Shape;220;p31"/>
          <p:cNvSpPr txBox="1"/>
          <p:nvPr/>
        </p:nvSpPr>
        <p:spPr>
          <a:xfrm>
            <a:off x="602899" y="4420425"/>
            <a:ext cx="7938199" cy="63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err="1" smtClean="0">
                <a:solidFill>
                  <a:schemeClr val="bg1"/>
                </a:solidFill>
                <a:latin typeface="Franklin Gothic"/>
                <a:ea typeface="Franklin Gothic"/>
                <a:cs typeface="Franklin Gothic"/>
                <a:sym typeface="Franklin Gothic"/>
              </a:rPr>
              <a:t>CorreoInstitucional</a:t>
            </a:r>
            <a:endParaRPr sz="3000">
              <a:solidFill>
                <a:schemeClr val="bg1"/>
              </a:solidFill>
              <a:latin typeface="Franklin Gothic"/>
              <a:ea typeface="Franklin Gothic"/>
              <a:cs typeface="Franklin Gothic"/>
              <a:sym typeface="Franklin Gothic"/>
            </a:endParaRPr>
          </a:p>
        </p:txBody>
      </p:sp>
      <p:sp>
        <p:nvSpPr>
          <p:cNvPr id="4" name="Marcador de número de diapositiva 3">
            <a:extLst>
              <a:ext uri="{FF2B5EF4-FFF2-40B4-BE49-F238E27FC236}">
                <a16:creationId xmlns:a16="http://schemas.microsoft.com/office/drawing/2014/main" id="{33043ABA-A441-AF49-86F2-AD630E090C18}"/>
              </a:ext>
            </a:extLst>
          </p:cNvPr>
          <p:cNvSpPr>
            <a:spLocks noGrp="1"/>
          </p:cNvSpPr>
          <p:nvPr>
            <p:ph type="sldNum" idx="4294967295"/>
          </p:nvPr>
        </p:nvSpPr>
        <p:spPr>
          <a:xfrm>
            <a:off x="6457950" y="6356351"/>
            <a:ext cx="2057400" cy="365100"/>
          </a:xfrm>
          <a:prstGeom prst="rect">
            <a:avLst/>
          </a:prstGeom>
        </p:spPr>
        <p:txBody>
          <a:bodyPr/>
          <a:lstStyle/>
          <a:p>
            <a:pPr marL="0" lvl="0" indent="0" algn="r" rtl="0">
              <a:spcBef>
                <a:spcPts val="0"/>
              </a:spcBef>
              <a:spcAft>
                <a:spcPts val="0"/>
              </a:spcAft>
              <a:buNone/>
            </a:pPr>
            <a:fld id="{00000000-1234-1234-1234-123412341234}" type="slidenum">
              <a:rPr lang="en-US" smtClean="0">
                <a:solidFill>
                  <a:schemeClr val="bg1"/>
                </a:solidFill>
              </a:rPr>
              <a:pPr marL="0" lvl="0" indent="0" algn="r" rtl="0">
                <a:spcBef>
                  <a:spcPts val="0"/>
                </a:spcBef>
                <a:spcAft>
                  <a:spcPts val="0"/>
                </a:spcAft>
                <a:buNone/>
              </a:pPr>
              <a:t>2</a:t>
            </a:fld>
            <a:endParaRPr lang="en-US">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5F750691-DAB0-AA4F-B577-B16F30A46F18}"/>
              </a:ext>
            </a:extLst>
          </p:cNvPr>
          <p:cNvSpPr>
            <a:spLocks noGrp="1"/>
          </p:cNvSpPr>
          <p:nvPr>
            <p:ph type="body" idx="1"/>
          </p:nvPr>
        </p:nvSpPr>
        <p:spPr/>
        <p:txBody>
          <a:bodyPr/>
          <a:lstStyle/>
          <a:p>
            <a:pPr>
              <a:lnSpc>
                <a:spcPct val="150000"/>
              </a:lnSpc>
            </a:pPr>
            <a:r>
              <a:rPr lang="es-ES_tradnl" dirty="0" smtClean="0"/>
              <a:t>Comprender cómo validar el ingreso de datos.</a:t>
            </a:r>
            <a:endParaRPr lang="es-ES_tradnl" dirty="0" smtClean="0">
              <a:latin typeface="Calibri" panose="020F0502020204030204" pitchFamily="34" charset="0"/>
              <a:cs typeface="Calibri" panose="020F0502020204030204" pitchFamily="34" charset="0"/>
            </a:endParaRPr>
          </a:p>
          <a:p>
            <a:pPr>
              <a:lnSpc>
                <a:spcPct val="150000"/>
              </a:lnSpc>
            </a:pPr>
            <a:r>
              <a:rPr lang="es-ES_tradnl" dirty="0" smtClean="0"/>
              <a:t>Crear menús de opciones para un sistema.</a:t>
            </a:r>
          </a:p>
          <a:p>
            <a:pPr>
              <a:lnSpc>
                <a:spcPct val="150000"/>
              </a:lnSpc>
              <a:buNone/>
            </a:pPr>
            <a:endParaRPr lang="es-ES_tradnl" dirty="0">
              <a:latin typeface="Calibri" panose="020F0502020204030204" pitchFamily="34" charset="0"/>
              <a:cs typeface="Calibri" panose="020F0502020204030204" pitchFamily="34" charset="0"/>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smtClean="0"/>
              <a:t>Objetivos de la clase</a:t>
            </a:r>
            <a:endParaRPr lang="es-ES_tradnl" dirty="0"/>
          </a:p>
        </p:txBody>
      </p:sp>
    </p:spTree>
    <p:extLst>
      <p:ext uri="{BB962C8B-B14F-4D97-AF65-F5344CB8AC3E}">
        <p14:creationId xmlns:p14="http://schemas.microsoft.com/office/powerpoint/2010/main" val="183291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DD503"/>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4</a:t>
            </a:fld>
            <a:endParaRPr lang="en-US"/>
          </a:p>
        </p:txBody>
      </p:sp>
      <p:sp>
        <p:nvSpPr>
          <p:cNvPr id="5" name="Marcador de texto 4">
            <a:extLst>
              <a:ext uri="{FF2B5EF4-FFF2-40B4-BE49-F238E27FC236}">
                <a16:creationId xmlns:a16="http://schemas.microsoft.com/office/drawing/2014/main" id="{21BE33DD-E9D8-DB4D-9779-5A86C4A348CE}"/>
              </a:ext>
            </a:extLst>
          </p:cNvPr>
          <p:cNvSpPr>
            <a:spLocks noGrp="1"/>
          </p:cNvSpPr>
          <p:nvPr>
            <p:ph type="body" sz="quarter" idx="12"/>
          </p:nvPr>
        </p:nvSpPr>
        <p:spPr>
          <a:solidFill>
            <a:schemeClr val="accent3">
              <a:lumMod val="75000"/>
            </a:schemeClr>
          </a:solidFill>
        </p:spPr>
        <p:txBody>
          <a:bodyPr/>
          <a:lstStyle/>
          <a:p>
            <a:r>
              <a:rPr lang="es-ES_tradnl" sz="4000" dirty="0" smtClean="0"/>
              <a:t>Validación de un ingreso de dato</a:t>
            </a:r>
            <a:endParaRPr lang="es-ES_tradnl" sz="4000" dirty="0"/>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dirty="0" smtClean="0">
                <a:solidFill>
                  <a:srgbClr val="BDD503"/>
                </a:solidFill>
              </a:rPr>
              <a:t>CICLOS</a:t>
            </a:r>
            <a:endParaRPr lang="es-ES_tradnl" dirty="0">
              <a:solidFill>
                <a:srgbClr val="BDD503"/>
              </a:solidFill>
            </a:endParaRPr>
          </a:p>
        </p:txBody>
      </p:sp>
      <p:sp>
        <p:nvSpPr>
          <p:cNvPr id="7" name="Marcador de texto 3">
            <a:extLst>
              <a:ext uri="{FF2B5EF4-FFF2-40B4-BE49-F238E27FC236}">
                <a16:creationId xmlns:a16="http://schemas.microsoft.com/office/drawing/2014/main" id="{D4C546FB-96FD-404F-AF42-634EBF5B0DF0}"/>
              </a:ext>
            </a:extLst>
          </p:cNvPr>
          <p:cNvSpPr>
            <a:spLocks noGrp="1"/>
          </p:cNvSpPr>
          <p:nvPr>
            <p:ph type="body" sz="quarter" idx="11"/>
          </p:nvPr>
        </p:nvSpPr>
        <p:spPr>
          <a:xfrm>
            <a:off x="560387" y="2551176"/>
            <a:ext cx="8023225" cy="1693565"/>
          </a:xfrm>
        </p:spPr>
        <p:txBody>
          <a:bodyPr/>
          <a:lstStyle/>
          <a:p>
            <a:pPr algn="just"/>
            <a:r>
              <a:rPr lang="es-ES_tradnl" sz="2400" dirty="0" smtClean="0"/>
              <a:t>Cuando se requiere ingresar un valor de tipo numérico y se ingresa un valor de tipo cadena, el sistema arroja un error en pantalla y el programa deja de funcionar.</a:t>
            </a:r>
          </a:p>
        </p:txBody>
      </p:sp>
      <p:pic>
        <p:nvPicPr>
          <p:cNvPr id="9218" name="Picture 2"/>
          <p:cNvPicPr>
            <a:picLocks noChangeAspect="1" noChangeArrowheads="1"/>
          </p:cNvPicPr>
          <p:nvPr/>
        </p:nvPicPr>
        <p:blipFill>
          <a:blip r:embed="rId2"/>
          <a:srcRect/>
          <a:stretch>
            <a:fillRect/>
          </a:stretch>
        </p:blipFill>
        <p:spPr bwMode="auto">
          <a:xfrm>
            <a:off x="12700" y="4826946"/>
            <a:ext cx="9131300" cy="1460500"/>
          </a:xfrm>
          <a:prstGeom prst="rect">
            <a:avLst/>
          </a:prstGeom>
          <a:noFill/>
          <a:ln w="9525">
            <a:noFill/>
            <a:miter lim="800000"/>
            <a:headEnd/>
            <a:tailEnd/>
          </a:ln>
          <a:effectLst/>
        </p:spPr>
      </p:pic>
    </p:spTree>
    <p:extLst>
      <p:ext uri="{BB962C8B-B14F-4D97-AF65-F5344CB8AC3E}">
        <p14:creationId xmlns:p14="http://schemas.microsoft.com/office/powerpoint/2010/main" val="42787233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DD503"/>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5</a:t>
            </a:fld>
            <a:endParaRPr lang="en-US"/>
          </a:p>
        </p:txBody>
      </p:sp>
      <p:sp>
        <p:nvSpPr>
          <p:cNvPr id="5" name="Marcador de texto 4">
            <a:extLst>
              <a:ext uri="{FF2B5EF4-FFF2-40B4-BE49-F238E27FC236}">
                <a16:creationId xmlns:a16="http://schemas.microsoft.com/office/drawing/2014/main" id="{21BE33DD-E9D8-DB4D-9779-5A86C4A348CE}"/>
              </a:ext>
            </a:extLst>
          </p:cNvPr>
          <p:cNvSpPr>
            <a:spLocks noGrp="1"/>
          </p:cNvSpPr>
          <p:nvPr>
            <p:ph type="body" sz="quarter" idx="12"/>
          </p:nvPr>
        </p:nvSpPr>
        <p:spPr>
          <a:solidFill>
            <a:schemeClr val="accent3">
              <a:lumMod val="75000"/>
            </a:schemeClr>
          </a:solidFill>
        </p:spPr>
        <p:txBody>
          <a:bodyPr/>
          <a:lstStyle/>
          <a:p>
            <a:r>
              <a:rPr lang="es-ES_tradnl" sz="4000" dirty="0" smtClean="0"/>
              <a:t>Validación de un ingreso de dato</a:t>
            </a:r>
            <a:endParaRPr lang="es-ES_tradnl" sz="4000" dirty="0"/>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dirty="0" smtClean="0">
                <a:solidFill>
                  <a:srgbClr val="BDD503"/>
                </a:solidFill>
              </a:rPr>
              <a:t>CICLOS</a:t>
            </a:r>
            <a:endParaRPr lang="es-ES_tradnl" dirty="0">
              <a:solidFill>
                <a:srgbClr val="BDD503"/>
              </a:solidFill>
            </a:endParaRPr>
          </a:p>
        </p:txBody>
      </p:sp>
      <p:sp>
        <p:nvSpPr>
          <p:cNvPr id="7" name="Marcador de texto 3">
            <a:extLst>
              <a:ext uri="{FF2B5EF4-FFF2-40B4-BE49-F238E27FC236}">
                <a16:creationId xmlns:a16="http://schemas.microsoft.com/office/drawing/2014/main" id="{D4C546FB-96FD-404F-AF42-634EBF5B0DF0}"/>
              </a:ext>
            </a:extLst>
          </p:cNvPr>
          <p:cNvSpPr>
            <a:spLocks noGrp="1"/>
          </p:cNvSpPr>
          <p:nvPr>
            <p:ph type="body" sz="quarter" idx="11"/>
          </p:nvPr>
        </p:nvSpPr>
        <p:spPr>
          <a:xfrm>
            <a:off x="560387" y="2618070"/>
            <a:ext cx="8023225" cy="3368843"/>
          </a:xfrm>
        </p:spPr>
        <p:txBody>
          <a:bodyPr/>
          <a:lstStyle/>
          <a:p>
            <a:pPr algn="just"/>
            <a:r>
              <a:rPr lang="es-ES_tradnl" sz="2400" dirty="0" smtClean="0"/>
              <a:t>Este error es bastante común que ocurra, por lo que nosotros como desarrolladores, tenemos que tomar todas las medidas necesarias para evitar caídas del sistemas, como también asegurar que los datos ingresados tengan relación con la variable a asignar, otro caso puede ser:</a:t>
            </a:r>
          </a:p>
          <a:p>
            <a:pPr algn="just"/>
            <a:r>
              <a:rPr lang="es-ES_tradnl" sz="2400" dirty="0" smtClean="0"/>
              <a:t/>
            </a:r>
            <a:br>
              <a:rPr lang="es-ES_tradnl" sz="2400" dirty="0" smtClean="0"/>
            </a:br>
            <a:r>
              <a:rPr lang="es-ES_tradnl" sz="2400" dirty="0" smtClean="0"/>
              <a:t>Solicitar Rut, pero el usuario ingresa un nombre.</a:t>
            </a:r>
          </a:p>
          <a:p>
            <a:pPr algn="just"/>
            <a:r>
              <a:rPr lang="es-ES_tradnl" sz="2400" dirty="0" smtClean="0"/>
              <a:t>Esto no debería suceder, por tanto, nos basaremos en 2 herramientas de </a:t>
            </a:r>
            <a:r>
              <a:rPr lang="es-CL" sz="2400" dirty="0" smtClean="0"/>
              <a:t>validación</a:t>
            </a:r>
            <a:r>
              <a:rPr lang="es-ES_tradnl" sz="2400" dirty="0" smtClean="0"/>
              <a:t>.</a:t>
            </a:r>
          </a:p>
        </p:txBody>
      </p:sp>
    </p:spTree>
    <p:extLst>
      <p:ext uri="{BB962C8B-B14F-4D97-AF65-F5344CB8AC3E}">
        <p14:creationId xmlns:p14="http://schemas.microsoft.com/office/powerpoint/2010/main" val="42787233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DD503"/>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6</a:t>
            </a:fld>
            <a:endParaRPr lang="en-US"/>
          </a:p>
        </p:txBody>
      </p:sp>
      <p:sp>
        <p:nvSpPr>
          <p:cNvPr id="5" name="Marcador de texto 4">
            <a:extLst>
              <a:ext uri="{FF2B5EF4-FFF2-40B4-BE49-F238E27FC236}">
                <a16:creationId xmlns:a16="http://schemas.microsoft.com/office/drawing/2014/main" id="{21BE33DD-E9D8-DB4D-9779-5A86C4A348CE}"/>
              </a:ext>
            </a:extLst>
          </p:cNvPr>
          <p:cNvSpPr>
            <a:spLocks noGrp="1"/>
          </p:cNvSpPr>
          <p:nvPr>
            <p:ph type="body" sz="quarter" idx="12"/>
          </p:nvPr>
        </p:nvSpPr>
        <p:spPr>
          <a:solidFill>
            <a:schemeClr val="accent3">
              <a:lumMod val="75000"/>
            </a:schemeClr>
          </a:solidFill>
        </p:spPr>
        <p:txBody>
          <a:bodyPr/>
          <a:lstStyle/>
          <a:p>
            <a:r>
              <a:rPr lang="es-ES_tradnl" sz="4000" dirty="0" smtClean="0"/>
              <a:t>FUNCION TRY</a:t>
            </a:r>
            <a:endParaRPr lang="es-ES_tradnl" sz="4000" dirty="0"/>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dirty="0" smtClean="0">
                <a:solidFill>
                  <a:srgbClr val="BDD503"/>
                </a:solidFill>
              </a:rPr>
              <a:t>VALIDACIÓN Y MENÚ</a:t>
            </a:r>
            <a:endParaRPr lang="es-ES_tradnl" dirty="0">
              <a:solidFill>
                <a:srgbClr val="BDD503"/>
              </a:solidFill>
            </a:endParaRPr>
          </a:p>
        </p:txBody>
      </p:sp>
      <p:pic>
        <p:nvPicPr>
          <p:cNvPr id="2051" name="Picture 3"/>
          <p:cNvPicPr>
            <a:picLocks noChangeAspect="1" noChangeArrowheads="1"/>
          </p:cNvPicPr>
          <p:nvPr/>
        </p:nvPicPr>
        <p:blipFill>
          <a:blip r:embed="rId2"/>
          <a:srcRect/>
          <a:stretch>
            <a:fillRect/>
          </a:stretch>
        </p:blipFill>
        <p:spPr bwMode="auto">
          <a:xfrm>
            <a:off x="2833775" y="4826946"/>
            <a:ext cx="3218109" cy="1701673"/>
          </a:xfrm>
          <a:prstGeom prst="rect">
            <a:avLst/>
          </a:prstGeom>
          <a:noFill/>
          <a:ln w="9525">
            <a:noFill/>
            <a:miter lim="800000"/>
            <a:headEnd/>
            <a:tailEnd/>
          </a:ln>
          <a:effectLst/>
        </p:spPr>
      </p:pic>
      <p:sp>
        <p:nvSpPr>
          <p:cNvPr id="10" name="Marcador de texto 3">
            <a:extLst>
              <a:ext uri="{FF2B5EF4-FFF2-40B4-BE49-F238E27FC236}">
                <a16:creationId xmlns:a16="http://schemas.microsoft.com/office/drawing/2014/main" id="{D4C546FB-96FD-404F-AF42-634EBF5B0DF0}"/>
              </a:ext>
            </a:extLst>
          </p:cNvPr>
          <p:cNvSpPr>
            <a:spLocks noGrp="1"/>
          </p:cNvSpPr>
          <p:nvPr>
            <p:ph type="body" sz="quarter" idx="11"/>
          </p:nvPr>
        </p:nvSpPr>
        <p:spPr>
          <a:xfrm>
            <a:off x="560387" y="2551176"/>
            <a:ext cx="8023225" cy="2275770"/>
          </a:xfrm>
        </p:spPr>
        <p:txBody>
          <a:bodyPr/>
          <a:lstStyle/>
          <a:p>
            <a:pPr algn="just"/>
            <a:r>
              <a:rPr lang="es-ES_tradnl" sz="3000" dirty="0" smtClean="0"/>
              <a:t>La función Try, permite eliminar el error de ingresar una cadena en vez de un número sin necesidad de que el sistema sufra una caiga, para ello explicaremos como funciona.</a:t>
            </a:r>
          </a:p>
        </p:txBody>
      </p:sp>
    </p:spTree>
    <p:extLst>
      <p:ext uri="{BB962C8B-B14F-4D97-AF65-F5344CB8AC3E}">
        <p14:creationId xmlns:p14="http://schemas.microsoft.com/office/powerpoint/2010/main" val="427872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DD503"/>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7</a:t>
            </a:fld>
            <a:endParaRPr lang="en-US"/>
          </a:p>
        </p:txBody>
      </p:sp>
      <p:sp>
        <p:nvSpPr>
          <p:cNvPr id="5" name="Marcador de texto 4">
            <a:extLst>
              <a:ext uri="{FF2B5EF4-FFF2-40B4-BE49-F238E27FC236}">
                <a16:creationId xmlns:a16="http://schemas.microsoft.com/office/drawing/2014/main" id="{21BE33DD-E9D8-DB4D-9779-5A86C4A348CE}"/>
              </a:ext>
            </a:extLst>
          </p:cNvPr>
          <p:cNvSpPr>
            <a:spLocks noGrp="1"/>
          </p:cNvSpPr>
          <p:nvPr>
            <p:ph type="body" sz="quarter" idx="12"/>
          </p:nvPr>
        </p:nvSpPr>
        <p:spPr>
          <a:solidFill>
            <a:schemeClr val="accent3">
              <a:lumMod val="75000"/>
            </a:schemeClr>
          </a:solidFill>
        </p:spPr>
        <p:txBody>
          <a:bodyPr/>
          <a:lstStyle/>
          <a:p>
            <a:r>
              <a:rPr lang="es-ES_tradnl" sz="4000" dirty="0" smtClean="0"/>
              <a:t>Estructura Try</a:t>
            </a:r>
            <a:endParaRPr lang="es-ES_tradnl" sz="4000" dirty="0"/>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dirty="0" smtClean="0">
                <a:solidFill>
                  <a:srgbClr val="BDD503"/>
                </a:solidFill>
              </a:rPr>
              <a:t>VALIDACIÓN Y MENÚ</a:t>
            </a:r>
            <a:endParaRPr lang="es-ES_tradnl" dirty="0">
              <a:solidFill>
                <a:srgbClr val="BDD503"/>
              </a:solidFill>
            </a:endParaRPr>
          </a:p>
        </p:txBody>
      </p:sp>
      <p:sp>
        <p:nvSpPr>
          <p:cNvPr id="10" name="Marcador de texto 3">
            <a:extLst>
              <a:ext uri="{FF2B5EF4-FFF2-40B4-BE49-F238E27FC236}">
                <a16:creationId xmlns:a16="http://schemas.microsoft.com/office/drawing/2014/main" id="{D4C546FB-96FD-404F-AF42-634EBF5B0DF0}"/>
              </a:ext>
            </a:extLst>
          </p:cNvPr>
          <p:cNvSpPr>
            <a:spLocks noGrp="1"/>
          </p:cNvSpPr>
          <p:nvPr>
            <p:ph type="body" sz="quarter" idx="11"/>
          </p:nvPr>
        </p:nvSpPr>
        <p:spPr>
          <a:xfrm>
            <a:off x="331787" y="4479260"/>
            <a:ext cx="8023225" cy="760252"/>
          </a:xfrm>
        </p:spPr>
        <p:txBody>
          <a:bodyPr/>
          <a:lstStyle/>
          <a:p>
            <a:pPr algn="just"/>
            <a:r>
              <a:rPr lang="es-ES_tradnl" sz="3000" dirty="0" smtClean="0"/>
              <a:t>Resultado</a:t>
            </a:r>
          </a:p>
        </p:txBody>
      </p:sp>
      <p:pic>
        <p:nvPicPr>
          <p:cNvPr id="10242" name="Picture 2"/>
          <p:cNvPicPr>
            <a:picLocks noChangeAspect="1" noChangeArrowheads="1"/>
          </p:cNvPicPr>
          <p:nvPr/>
        </p:nvPicPr>
        <p:blipFill>
          <a:blip r:embed="rId2"/>
          <a:srcRect/>
          <a:stretch>
            <a:fillRect/>
          </a:stretch>
        </p:blipFill>
        <p:spPr bwMode="auto">
          <a:xfrm>
            <a:off x="560387" y="2298035"/>
            <a:ext cx="6800850" cy="2181225"/>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a:srcRect/>
          <a:stretch>
            <a:fillRect/>
          </a:stretch>
        </p:blipFill>
        <p:spPr bwMode="auto">
          <a:xfrm>
            <a:off x="428625" y="5458778"/>
            <a:ext cx="4143375" cy="695325"/>
          </a:xfrm>
          <a:prstGeom prst="rect">
            <a:avLst/>
          </a:prstGeom>
          <a:noFill/>
          <a:ln w="9525">
            <a:noFill/>
            <a:miter lim="800000"/>
            <a:headEnd/>
            <a:tailEnd/>
          </a:ln>
          <a:effectLst/>
        </p:spPr>
      </p:pic>
    </p:spTree>
    <p:extLst>
      <p:ext uri="{BB962C8B-B14F-4D97-AF65-F5344CB8AC3E}">
        <p14:creationId xmlns:p14="http://schemas.microsoft.com/office/powerpoint/2010/main" val="42787233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DD503"/>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8</a:t>
            </a:fld>
            <a:endParaRPr lang="en-US"/>
          </a:p>
        </p:txBody>
      </p:sp>
      <p:sp>
        <p:nvSpPr>
          <p:cNvPr id="5" name="Marcador de texto 4">
            <a:extLst>
              <a:ext uri="{FF2B5EF4-FFF2-40B4-BE49-F238E27FC236}">
                <a16:creationId xmlns:a16="http://schemas.microsoft.com/office/drawing/2014/main" id="{21BE33DD-E9D8-DB4D-9779-5A86C4A348CE}"/>
              </a:ext>
            </a:extLst>
          </p:cNvPr>
          <p:cNvSpPr>
            <a:spLocks noGrp="1"/>
          </p:cNvSpPr>
          <p:nvPr>
            <p:ph type="body" sz="quarter" idx="12"/>
          </p:nvPr>
        </p:nvSpPr>
        <p:spPr>
          <a:solidFill>
            <a:schemeClr val="accent3">
              <a:lumMod val="75000"/>
            </a:schemeClr>
          </a:solidFill>
        </p:spPr>
        <p:txBody>
          <a:bodyPr/>
          <a:lstStyle/>
          <a:p>
            <a:r>
              <a:rPr lang="es-ES_tradnl" sz="4000" dirty="0" smtClean="0"/>
              <a:t>FUNCION TRY</a:t>
            </a:r>
            <a:endParaRPr lang="es-ES_tradnl" sz="4000" dirty="0"/>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dirty="0" smtClean="0">
                <a:solidFill>
                  <a:srgbClr val="BDD503"/>
                </a:solidFill>
              </a:rPr>
              <a:t>VALIDACIÓN Y MENÚ</a:t>
            </a:r>
            <a:endParaRPr lang="es-ES_tradnl" dirty="0">
              <a:solidFill>
                <a:srgbClr val="BDD503"/>
              </a:solidFill>
            </a:endParaRPr>
          </a:p>
        </p:txBody>
      </p:sp>
      <p:sp>
        <p:nvSpPr>
          <p:cNvPr id="10" name="Marcador de texto 3">
            <a:extLst>
              <a:ext uri="{FF2B5EF4-FFF2-40B4-BE49-F238E27FC236}">
                <a16:creationId xmlns:a16="http://schemas.microsoft.com/office/drawing/2014/main" id="{D4C546FB-96FD-404F-AF42-634EBF5B0DF0}"/>
              </a:ext>
            </a:extLst>
          </p:cNvPr>
          <p:cNvSpPr>
            <a:spLocks noGrp="1"/>
          </p:cNvSpPr>
          <p:nvPr>
            <p:ph type="body" sz="quarter" idx="11"/>
          </p:nvPr>
        </p:nvSpPr>
        <p:spPr>
          <a:xfrm>
            <a:off x="560387" y="3803904"/>
            <a:ext cx="8023225" cy="2275770"/>
          </a:xfrm>
        </p:spPr>
        <p:txBody>
          <a:bodyPr/>
          <a:lstStyle/>
          <a:p>
            <a:pPr algn="just"/>
            <a:r>
              <a:rPr lang="es-ES_tradnl" sz="3000" dirty="0" smtClean="0"/>
              <a:t>El sistema saltó a la excepción y mostró por pantalla el mensaje “Algún Error Ocurrió” al intentar ingresar “</a:t>
            </a:r>
            <a:r>
              <a:rPr lang="es-ES_tradnl" sz="3000" dirty="0" err="1" smtClean="0"/>
              <a:t>asd</a:t>
            </a:r>
            <a:r>
              <a:rPr lang="es-ES_tradnl" sz="3000" dirty="0" smtClean="0"/>
              <a:t>” en “edad”…</a:t>
            </a:r>
          </a:p>
          <a:p>
            <a:pPr algn="just"/>
            <a:endParaRPr lang="es-ES_tradnl" sz="3000" dirty="0" smtClean="0"/>
          </a:p>
          <a:p>
            <a:pPr algn="just"/>
            <a:r>
              <a:rPr lang="es-ES_tradnl" sz="3000" dirty="0" smtClean="0"/>
              <a:t>Ahora agreguemos a </a:t>
            </a:r>
            <a:r>
              <a:rPr lang="es-ES_tradnl" sz="3000" dirty="0" err="1" smtClean="0"/>
              <a:t>ésto</a:t>
            </a:r>
            <a:r>
              <a:rPr lang="es-ES_tradnl" sz="3000" dirty="0" smtClean="0"/>
              <a:t>, un ciclo infinito, hasta que el usuario ingrese correctamente el valor deseado.</a:t>
            </a:r>
          </a:p>
          <a:p>
            <a:pPr algn="just"/>
            <a:endParaRPr lang="es-ES_tradnl" sz="3000" dirty="0" smtClean="0"/>
          </a:p>
          <a:p>
            <a:pPr algn="just"/>
            <a:endParaRPr lang="es-ES_tradnl" sz="3000" dirty="0" smtClean="0"/>
          </a:p>
        </p:txBody>
      </p:sp>
    </p:spTree>
    <p:extLst>
      <p:ext uri="{BB962C8B-B14F-4D97-AF65-F5344CB8AC3E}">
        <p14:creationId xmlns:p14="http://schemas.microsoft.com/office/powerpoint/2010/main" val="42787233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DD503"/>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9</a:t>
            </a:fld>
            <a:endParaRPr lang="en-US"/>
          </a:p>
        </p:txBody>
      </p:sp>
      <p:sp>
        <p:nvSpPr>
          <p:cNvPr id="5" name="Marcador de texto 4">
            <a:extLst>
              <a:ext uri="{FF2B5EF4-FFF2-40B4-BE49-F238E27FC236}">
                <a16:creationId xmlns:a16="http://schemas.microsoft.com/office/drawing/2014/main" id="{21BE33DD-E9D8-DB4D-9779-5A86C4A348CE}"/>
              </a:ext>
            </a:extLst>
          </p:cNvPr>
          <p:cNvSpPr>
            <a:spLocks noGrp="1"/>
          </p:cNvSpPr>
          <p:nvPr>
            <p:ph type="body" sz="quarter" idx="12"/>
          </p:nvPr>
        </p:nvSpPr>
        <p:spPr>
          <a:xfrm>
            <a:off x="560387" y="1202518"/>
            <a:ext cx="8023225" cy="665749"/>
          </a:xfrm>
          <a:solidFill>
            <a:schemeClr val="accent3">
              <a:lumMod val="75000"/>
            </a:schemeClr>
          </a:solidFill>
        </p:spPr>
        <p:txBody>
          <a:bodyPr/>
          <a:lstStyle/>
          <a:p>
            <a:r>
              <a:rPr lang="es-ES_tradnl" sz="4000" dirty="0" smtClean="0"/>
              <a:t>FUNCION TRY</a:t>
            </a:r>
            <a:endParaRPr lang="es-ES_tradnl" sz="4000" dirty="0"/>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dirty="0" smtClean="0">
                <a:solidFill>
                  <a:srgbClr val="BDD503"/>
                </a:solidFill>
              </a:rPr>
              <a:t>VALIDACIÓN Y MENÚ</a:t>
            </a:r>
            <a:endParaRPr lang="es-ES_tradnl" dirty="0">
              <a:solidFill>
                <a:srgbClr val="BDD503"/>
              </a:solidFill>
            </a:endParaRPr>
          </a:p>
        </p:txBody>
      </p:sp>
      <p:sp>
        <p:nvSpPr>
          <p:cNvPr id="10" name="Marcador de texto 3">
            <a:extLst>
              <a:ext uri="{FF2B5EF4-FFF2-40B4-BE49-F238E27FC236}">
                <a16:creationId xmlns:a16="http://schemas.microsoft.com/office/drawing/2014/main" id="{D4C546FB-96FD-404F-AF42-634EBF5B0DF0}"/>
              </a:ext>
            </a:extLst>
          </p:cNvPr>
          <p:cNvSpPr>
            <a:spLocks noGrp="1"/>
          </p:cNvSpPr>
          <p:nvPr>
            <p:ph type="body" sz="quarter" idx="11"/>
          </p:nvPr>
        </p:nvSpPr>
        <p:spPr>
          <a:xfrm>
            <a:off x="423227" y="1499616"/>
            <a:ext cx="8023225" cy="2275770"/>
          </a:xfrm>
        </p:spPr>
        <p:txBody>
          <a:bodyPr/>
          <a:lstStyle/>
          <a:p>
            <a:pPr algn="just"/>
            <a:endParaRPr lang="es-ES_tradnl" sz="3000" dirty="0" smtClean="0"/>
          </a:p>
          <a:p>
            <a:pPr algn="just"/>
            <a:r>
              <a:rPr lang="es-ES_tradnl" sz="3000" dirty="0" smtClean="0"/>
              <a:t>El ciclo que se utilizará es While.</a:t>
            </a:r>
          </a:p>
          <a:p>
            <a:pPr algn="just"/>
            <a:r>
              <a:rPr lang="es-ES_tradnl" sz="3000" dirty="0" smtClean="0"/>
              <a:t>Revisemos el siguiente código ↓</a:t>
            </a:r>
          </a:p>
          <a:p>
            <a:pPr algn="just"/>
            <a:endParaRPr lang="es-ES_tradnl" sz="3000" dirty="0" smtClean="0"/>
          </a:p>
          <a:p>
            <a:pPr algn="just"/>
            <a:endParaRPr lang="es-ES_tradnl" sz="3000" dirty="0" smtClean="0"/>
          </a:p>
        </p:txBody>
      </p:sp>
      <p:pic>
        <p:nvPicPr>
          <p:cNvPr id="11267" name="Picture 3"/>
          <p:cNvPicPr>
            <a:picLocks noChangeAspect="1" noChangeArrowheads="1"/>
          </p:cNvPicPr>
          <p:nvPr/>
        </p:nvPicPr>
        <p:blipFill>
          <a:blip r:embed="rId2"/>
          <a:srcRect/>
          <a:stretch>
            <a:fillRect/>
          </a:stretch>
        </p:blipFill>
        <p:spPr bwMode="auto">
          <a:xfrm>
            <a:off x="905255" y="2998594"/>
            <a:ext cx="7064463" cy="3679769"/>
          </a:xfrm>
          <a:prstGeom prst="rect">
            <a:avLst/>
          </a:prstGeom>
          <a:noFill/>
          <a:ln w="9525">
            <a:noFill/>
            <a:miter lim="800000"/>
            <a:headEnd/>
            <a:tailEnd/>
          </a:ln>
          <a:effectLst/>
        </p:spPr>
      </p:pic>
    </p:spTree>
    <p:extLst>
      <p:ext uri="{BB962C8B-B14F-4D97-AF65-F5344CB8AC3E}">
        <p14:creationId xmlns:p14="http://schemas.microsoft.com/office/powerpoint/2010/main" val="427872334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10073</TotalTime>
  <Words>422</Words>
  <Application>Microsoft Office PowerPoint</Application>
  <PresentationFormat>Presentación en pantalla (4:3)</PresentationFormat>
  <Paragraphs>75</Paragraphs>
  <Slides>15</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15</vt:i4>
      </vt:variant>
    </vt:vector>
  </HeadingPairs>
  <TitlesOfParts>
    <vt:vector size="23" baseType="lpstr">
      <vt:lpstr>Roboto Condensed</vt:lpstr>
      <vt:lpstr>Bebas Neue</vt:lpstr>
      <vt:lpstr>Roboto</vt:lpstr>
      <vt:lpstr>Franklin Gothic</vt:lpstr>
      <vt:lpstr>Arial</vt:lpstr>
      <vt:lpstr>Roboto Mono</vt:lpstr>
      <vt:lpstr>Calibri</vt:lpstr>
      <vt:lpstr>Tema de Office</vt:lpstr>
      <vt:lpstr>Ciclos </vt:lpstr>
      <vt:lpstr>Presentación de PowerPoint</vt:lpstr>
      <vt:lpstr>Objetivos de la clase</vt:lpstr>
      <vt:lpstr>CICLOS</vt:lpstr>
      <vt:lpstr>CICLOS</vt:lpstr>
      <vt:lpstr>VALIDACIÓN Y MENÚ</vt:lpstr>
      <vt:lpstr>VALIDACIÓN Y MENÚ</vt:lpstr>
      <vt:lpstr>VALIDACIÓN Y MENÚ</vt:lpstr>
      <vt:lpstr>VALIDACIÓN Y MENÚ</vt:lpstr>
      <vt:lpstr>VALIDACIÓN Y MENÚ</vt:lpstr>
      <vt:lpstr>VALIDACIÓN Y MENÚ</vt:lpstr>
      <vt:lpstr>VALIDACIÓN Y MENÚ</vt:lpstr>
      <vt:lpstr>VALIDACIÓN Y MENÚ</vt:lpstr>
      <vt:lpstr>VALIDACIÓN Y MENÚ</vt:lpstr>
      <vt:lpstr>Reflexionemos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Asus</dc:creator>
  <cp:lastModifiedBy>HP</cp:lastModifiedBy>
  <cp:revision>163</cp:revision>
  <dcterms:modified xsi:type="dcterms:W3CDTF">2021-01-13T01:20:15Z</dcterms:modified>
</cp:coreProperties>
</file>